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70" r:id="rId2"/>
    <p:sldId id="301" r:id="rId3"/>
    <p:sldId id="343" r:id="rId4"/>
    <p:sldId id="316" r:id="rId5"/>
    <p:sldId id="317" r:id="rId6"/>
    <p:sldId id="318" r:id="rId7"/>
    <p:sldId id="319" r:id="rId8"/>
    <p:sldId id="320" r:id="rId9"/>
    <p:sldId id="333" r:id="rId10"/>
    <p:sldId id="335" r:id="rId11"/>
    <p:sldId id="342" r:id="rId12"/>
    <p:sldId id="336" r:id="rId13"/>
    <p:sldId id="332" r:id="rId14"/>
    <p:sldId id="303" r:id="rId15"/>
    <p:sldId id="304" r:id="rId16"/>
    <p:sldId id="305" r:id="rId17"/>
    <p:sldId id="338" r:id="rId18"/>
    <p:sldId id="306" r:id="rId19"/>
    <p:sldId id="307" r:id="rId20"/>
    <p:sldId id="309" r:id="rId21"/>
    <p:sldId id="308" r:id="rId22"/>
    <p:sldId id="360" r:id="rId23"/>
    <p:sldId id="358" r:id="rId24"/>
    <p:sldId id="361" r:id="rId25"/>
    <p:sldId id="341" r:id="rId26"/>
    <p:sldId id="310" r:id="rId27"/>
    <p:sldId id="340" r:id="rId28"/>
    <p:sldId id="311" r:id="rId29"/>
    <p:sldId id="312" r:id="rId30"/>
    <p:sldId id="344" r:id="rId31"/>
    <p:sldId id="353" r:id="rId32"/>
    <p:sldId id="352" r:id="rId33"/>
    <p:sldId id="350" r:id="rId34"/>
    <p:sldId id="272" r:id="rId35"/>
    <p:sldId id="273" r:id="rId36"/>
    <p:sldId id="274" r:id="rId37"/>
    <p:sldId id="275" r:id="rId38"/>
    <p:sldId id="277" r:id="rId39"/>
    <p:sldId id="345" r:id="rId40"/>
    <p:sldId id="346" r:id="rId41"/>
    <p:sldId id="365" r:id="rId42"/>
    <p:sldId id="366" r:id="rId43"/>
    <p:sldId id="367" r:id="rId44"/>
    <p:sldId id="281" r:id="rId45"/>
    <p:sldId id="282" r:id="rId46"/>
    <p:sldId id="283" r:id="rId47"/>
    <p:sldId id="331" r:id="rId48"/>
    <p:sldId id="329" r:id="rId49"/>
    <p:sldId id="284" r:id="rId50"/>
    <p:sldId id="285" r:id="rId51"/>
    <p:sldId id="286" r:id="rId52"/>
    <p:sldId id="287" r:id="rId53"/>
    <p:sldId id="288" r:id="rId54"/>
    <p:sldId id="354" r:id="rId55"/>
    <p:sldId id="289" r:id="rId56"/>
    <p:sldId id="300" r:id="rId57"/>
    <p:sldId id="348" r:id="rId58"/>
    <p:sldId id="349" r:id="rId59"/>
    <p:sldId id="355" r:id="rId60"/>
    <p:sldId id="295" r:id="rId61"/>
    <p:sldId id="296" r:id="rId62"/>
    <p:sldId id="368" r:id="rId63"/>
    <p:sldId id="369" r:id="rId64"/>
    <p:sldId id="370" r:id="rId65"/>
    <p:sldId id="371" r:id="rId66"/>
    <p:sldId id="372" r:id="rId67"/>
    <p:sldId id="373" r:id="rId68"/>
    <p:sldId id="374" r:id="rId69"/>
    <p:sldId id="375" r:id="rId70"/>
    <p:sldId id="290" r:id="rId71"/>
    <p:sldId id="299" r:id="rId72"/>
    <p:sldId id="321" r:id="rId73"/>
    <p:sldId id="322" r:id="rId74"/>
    <p:sldId id="337" r:id="rId75"/>
    <p:sldId id="356" r:id="rId76"/>
    <p:sldId id="357" r:id="rId77"/>
    <p:sldId id="330" r:id="rId78"/>
    <p:sldId id="35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0" autoAdjust="0"/>
    <p:restoredTop sz="81001" autoAdjust="0"/>
  </p:normalViewPr>
  <p:slideViewPr>
    <p:cSldViewPr snapToGrid="0">
      <p:cViewPr varScale="1">
        <p:scale>
          <a:sx n="38" d="100"/>
          <a:sy n="38" d="100"/>
        </p:scale>
        <p:origin x="72" y="4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E1E0A-679E-4D54-B13F-7A661B847AAA}" type="datetimeFigureOut">
              <a:rPr lang="en-US" smtClean="0"/>
              <a:t>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5A4AE-2CF5-435E-8BB7-03AEA3238289}" type="slidenum">
              <a:rPr lang="en-US" smtClean="0"/>
              <a:t>‹#›</a:t>
            </a:fld>
            <a:endParaRPr lang="en-US"/>
          </a:p>
        </p:txBody>
      </p:sp>
    </p:spTree>
    <p:extLst>
      <p:ext uri="{BB962C8B-B14F-4D97-AF65-F5344CB8AC3E}">
        <p14:creationId xmlns:p14="http://schemas.microsoft.com/office/powerpoint/2010/main" val="2225940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708520-637A-4FD3-A3E6-8ED42706C84A}" type="slidenum">
              <a:rPr lang="en-US" smtClean="0"/>
              <a:t>1</a:t>
            </a:fld>
            <a:endParaRPr lang="en-US"/>
          </a:p>
        </p:txBody>
      </p:sp>
    </p:spTree>
    <p:extLst>
      <p:ext uri="{BB962C8B-B14F-4D97-AF65-F5344CB8AC3E}">
        <p14:creationId xmlns:p14="http://schemas.microsoft.com/office/powerpoint/2010/main" val="3906748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18</a:t>
            </a:fld>
            <a:endParaRPr lang="en-US"/>
          </a:p>
        </p:txBody>
      </p:sp>
    </p:spTree>
    <p:extLst>
      <p:ext uri="{BB962C8B-B14F-4D97-AF65-F5344CB8AC3E}">
        <p14:creationId xmlns:p14="http://schemas.microsoft.com/office/powerpoint/2010/main" val="249625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423863" y="762000"/>
            <a:ext cx="6772275"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3286716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423863" y="762000"/>
            <a:ext cx="6772275"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r>
              <a:rPr lang="en-US" sz="1466" dirty="0" smtClean="0"/>
              <a:t>Weighted</a:t>
            </a:r>
            <a:r>
              <a:rPr lang="en-US" sz="1466" baseline="0" dirty="0" smtClean="0"/>
              <a:t> RF-Distance used.  There are issues with the weighted RF (moving one taxa a large distance across the tree dramatically increases the RF distance, when intuitively this should have a small affect on the tree-to-tree distance as this is only one SPR move)</a:t>
            </a:r>
            <a:endParaRPr sz="1466" dirty="0"/>
          </a:p>
        </p:txBody>
      </p:sp>
    </p:spTree>
    <p:extLst>
      <p:ext uri="{BB962C8B-B14F-4D97-AF65-F5344CB8AC3E}">
        <p14:creationId xmlns:p14="http://schemas.microsoft.com/office/powerpoint/2010/main" val="2838690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423863" y="762000"/>
            <a:ext cx="6772275"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r>
              <a:rPr lang="en-US" sz="1466" dirty="0" smtClean="0"/>
              <a:t>Kruskal-1 NLDR method</a:t>
            </a:r>
            <a:r>
              <a:rPr lang="en-US" sz="1466" baseline="0" dirty="0" smtClean="0"/>
              <a:t> and linear iteration is what tree set </a:t>
            </a:r>
            <a:r>
              <a:rPr lang="en-US" sz="1466" baseline="0" dirty="0" err="1" smtClean="0"/>
              <a:t>viz</a:t>
            </a:r>
            <a:r>
              <a:rPr lang="en-US" sz="1466" baseline="0" dirty="0" smtClean="0"/>
              <a:t> uses.</a:t>
            </a:r>
            <a:endParaRPr lang="en-US" sz="1466" dirty="0" smtClean="0"/>
          </a:p>
          <a:p>
            <a:pPr lvl="0">
              <a:spcBef>
                <a:spcPts val="0"/>
              </a:spcBef>
              <a:buNone/>
            </a:pPr>
            <a:endParaRPr lang="en-US" sz="1466" dirty="0" smtClean="0"/>
          </a:p>
          <a:p>
            <a:pPr lvl="0">
              <a:spcBef>
                <a:spcPts val="0"/>
              </a:spcBef>
              <a:buNone/>
            </a:pPr>
            <a:r>
              <a:rPr lang="en-US" sz="1466" dirty="0" smtClean="0"/>
              <a:t>-Stochastic</a:t>
            </a:r>
            <a:r>
              <a:rPr lang="en-US" sz="1466" baseline="0" dirty="0" smtClean="0"/>
              <a:t> gradient descent has the best performance out of the optimization algorithms.  Our research has shown that CCA is often the best performing NLDR method for visualizing structure of interest in tree space, so the default methods are stochastic gradient descent and CCA.</a:t>
            </a:r>
          </a:p>
          <a:p>
            <a:pPr lvl="0">
              <a:spcBef>
                <a:spcPts val="0"/>
              </a:spcBef>
              <a:buNone/>
            </a:pPr>
            <a:endParaRPr lang="en-US" sz="1466" baseline="0" dirty="0" smtClean="0"/>
          </a:p>
        </p:txBody>
      </p:sp>
    </p:spTree>
    <p:extLst>
      <p:ext uri="{BB962C8B-B14F-4D97-AF65-F5344CB8AC3E}">
        <p14:creationId xmlns:p14="http://schemas.microsoft.com/office/powerpoint/2010/main" val="2933035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Continuity</a:t>
            </a:r>
            <a:r>
              <a:rPr lang="en-US" sz="1200" b="0" i="1"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measures how many of the </a:t>
            </a:r>
            <a:r>
              <a:rPr lang="en-US" sz="1200" b="0" i="0" kern="1200" dirty="0" smtClean="0">
                <a:solidFill>
                  <a:schemeClr val="tx1"/>
                </a:solidFill>
                <a:effectLst/>
                <a:latin typeface="+mn-lt"/>
                <a:ea typeface="+mn-ea"/>
                <a:cs typeface="+mn-cs"/>
              </a:rPr>
              <a:t>set of </a:t>
            </a:r>
            <a:r>
              <a:rPr lang="en-US" sz="1200" b="0" i="1" kern="1200" dirty="0" smtClean="0">
                <a:solidFill>
                  <a:schemeClr val="tx1"/>
                </a:solidFill>
                <a:effectLst/>
                <a:latin typeface="+mn-lt"/>
                <a:ea typeface="+mn-ea"/>
                <a:cs typeface="+mn-cs"/>
              </a:rPr>
              <a:t>k </a:t>
            </a:r>
            <a:r>
              <a:rPr lang="en-US" sz="1200" b="0" i="0" kern="1200" dirty="0" smtClean="0">
                <a:solidFill>
                  <a:schemeClr val="tx1"/>
                </a:solidFill>
                <a:effectLst/>
                <a:latin typeface="+mn-lt"/>
                <a:ea typeface="+mn-ea"/>
                <a:cs typeface="+mn-cs"/>
              </a:rPr>
              <a:t>closest neighbors of each sample in the original space are close by in the display (really</a:t>
            </a:r>
            <a:r>
              <a:rPr lang="en-US" sz="1200" b="0" i="0" kern="1200" baseline="0" dirty="0" smtClean="0">
                <a:solidFill>
                  <a:schemeClr val="tx1"/>
                </a:solidFill>
                <a:effectLst/>
                <a:latin typeface="+mn-lt"/>
                <a:ea typeface="+mn-ea"/>
                <a:cs typeface="+mn-cs"/>
              </a:rPr>
              <a:t> are close and are close in display)</a:t>
            </a: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Discontinuity caused by flattening globe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Trustworthiness</a:t>
            </a:r>
            <a:r>
              <a:rPr lang="en-US" sz="1200" b="0" i="1"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reverses roles of display and </a:t>
            </a:r>
            <a:r>
              <a:rPr lang="en-US" sz="1200" b="0" i="0" kern="1200" baseline="0" dirty="0" err="1" smtClean="0">
                <a:solidFill>
                  <a:schemeClr val="tx1"/>
                </a:solidFill>
                <a:effectLst/>
                <a:latin typeface="+mn-lt"/>
                <a:ea typeface="+mn-ea"/>
                <a:cs typeface="+mn-cs"/>
              </a:rPr>
              <a:t>orginal</a:t>
            </a:r>
            <a:r>
              <a:rPr lang="en-US" sz="1200" b="0" i="0" kern="1200" baseline="0" dirty="0" smtClean="0">
                <a:solidFill>
                  <a:schemeClr val="tx1"/>
                </a:solidFill>
                <a:effectLst/>
                <a:latin typeface="+mn-lt"/>
                <a:ea typeface="+mn-ea"/>
                <a:cs typeface="+mn-cs"/>
              </a:rPr>
              <a:t> space.  measure of how many</a:t>
            </a:r>
            <a:r>
              <a:rPr lang="en-US" sz="1200" b="0" i="0" kern="1200" dirty="0" smtClean="0">
                <a:solidFill>
                  <a:schemeClr val="tx1"/>
                </a:solidFill>
                <a:effectLst/>
                <a:latin typeface="+mn-lt"/>
                <a:ea typeface="+mn-ea"/>
                <a:cs typeface="+mn-cs"/>
              </a:rPr>
              <a:t> of </a:t>
            </a:r>
            <a:r>
              <a:rPr lang="en-US" sz="1200" b="0" i="1" kern="1200" dirty="0" smtClean="0">
                <a:solidFill>
                  <a:schemeClr val="tx1"/>
                </a:solidFill>
                <a:effectLst/>
                <a:latin typeface="+mn-lt"/>
                <a:ea typeface="+mn-ea"/>
                <a:cs typeface="+mn-cs"/>
              </a:rPr>
              <a:t>k </a:t>
            </a:r>
            <a:r>
              <a:rPr lang="en-US" sz="1200" b="0" i="0" kern="1200" dirty="0" smtClean="0">
                <a:solidFill>
                  <a:schemeClr val="tx1"/>
                </a:solidFill>
                <a:effectLst/>
                <a:latin typeface="+mn-lt"/>
                <a:ea typeface="+mn-ea"/>
                <a:cs typeface="+mn-cs"/>
              </a:rPr>
              <a:t>closest neighbors of each sample in the display are close by in the original space (close</a:t>
            </a:r>
            <a:r>
              <a:rPr lang="en-US" sz="1200" b="0" i="0" kern="1200" baseline="0" dirty="0" smtClean="0">
                <a:solidFill>
                  <a:schemeClr val="tx1"/>
                </a:solidFill>
                <a:effectLst/>
                <a:latin typeface="+mn-lt"/>
                <a:ea typeface="+mn-ea"/>
                <a:cs typeface="+mn-cs"/>
              </a:rPr>
              <a:t> in display and really are close)</a:t>
            </a:r>
            <a:r>
              <a:rPr lang="en-US"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For</a:t>
            </a:r>
            <a:r>
              <a:rPr lang="en-US" sz="1200" b="0" i="0" kern="1200" baseline="0" dirty="0" smtClean="0">
                <a:solidFill>
                  <a:schemeClr val="tx1"/>
                </a:solidFill>
                <a:effectLst/>
                <a:latin typeface="+mn-lt"/>
                <a:ea typeface="+mn-ea"/>
                <a:cs typeface="+mn-cs"/>
              </a:rPr>
              <a:t> each point, rank all other points in order from closest to farthest from that point.  For some k,  a point that is the k nearest neighbor in the original space is not the k nearest neighbor in the display, then take the difference of the rank of that data point and 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second decision that needs to be made is how to measure similarity preservation within the neighborhood of proximate samples. In principle, preservation of all distances could be directly measured, but we discounted this possibility because it would bias the study in favor of MDS methods that try to directly preserve all distances. We considered it enough that distances</a:t>
            </a:r>
            <a:r>
              <a:rPr lang="en-US" sz="1200" b="0" i="0" kern="1200" baseline="0" dirty="0" smtClean="0">
                <a:solidFill>
                  <a:schemeClr val="tx1"/>
                </a:solidFill>
                <a:effectLst/>
                <a:latin typeface="+mn-lt"/>
                <a:ea typeface="+mn-ea"/>
                <a:cs typeface="+mn-cs"/>
              </a:rPr>
              <a:t> were preserved in the within a neighborhood of each sample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-More formally, let </a:t>
            </a:r>
            <a:r>
              <a:rPr lang="en-US" sz="1200" b="0" i="1" kern="1200" dirty="0" smtClean="0">
                <a:solidFill>
                  <a:schemeClr val="tx1"/>
                </a:solidFill>
                <a:effectLst/>
                <a:latin typeface="+mn-lt"/>
                <a:ea typeface="+mn-ea"/>
                <a:cs typeface="+mn-cs"/>
              </a:rPr>
              <a:t>N </a:t>
            </a:r>
            <a:r>
              <a:rPr lang="en-US" sz="1200" b="0" i="0" kern="1200" dirty="0" smtClean="0">
                <a:solidFill>
                  <a:schemeClr val="tx1"/>
                </a:solidFill>
                <a:effectLst/>
                <a:latin typeface="+mn-lt"/>
                <a:ea typeface="+mn-ea"/>
                <a:cs typeface="+mn-cs"/>
              </a:rPr>
              <a:t>be the number of data samples and </a:t>
            </a:r>
            <a:r>
              <a:rPr lang="en-US" sz="1200" b="0" i="1" kern="1200" dirty="0" smtClean="0">
                <a:solidFill>
                  <a:schemeClr val="tx1"/>
                </a:solidFill>
                <a:effectLst/>
                <a:latin typeface="+mn-lt"/>
                <a:ea typeface="+mn-ea"/>
                <a:cs typeface="+mn-cs"/>
              </a:rPr>
              <a:t>r</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x</a:t>
            </a:r>
            <a:r>
              <a:rPr lang="en-US" sz="1200" b="0" i="1" kern="1200" baseline="-25000" dirty="0"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x</a:t>
            </a:r>
            <a:r>
              <a:rPr lang="en-US" sz="1200" b="0" i="1" kern="1200" baseline="-25000" dirty="0" err="1" smtClean="0">
                <a:solidFill>
                  <a:schemeClr val="tx1"/>
                </a:solidFill>
                <a:effectLst/>
                <a:latin typeface="+mn-lt"/>
                <a:ea typeface="+mn-ea"/>
                <a:cs typeface="+mn-cs"/>
              </a:rPr>
              <a:t>j</a:t>
            </a:r>
            <a:r>
              <a:rPr lang="en-US" sz="1200" b="0" i="0" kern="1200" dirty="0" smtClean="0">
                <a:solidFill>
                  <a:schemeClr val="tx1"/>
                </a:solidFill>
                <a:effectLst/>
                <a:latin typeface="+mn-lt"/>
                <a:ea typeface="+mn-ea"/>
                <a:cs typeface="+mn-cs"/>
              </a:rPr>
              <a:t>) be the rank of the data sample </a:t>
            </a:r>
            <a:r>
              <a:rPr lang="en-US" sz="1200" b="1" i="0" kern="1200" dirty="0" err="1" smtClean="0">
                <a:solidFill>
                  <a:schemeClr val="tx1"/>
                </a:solidFill>
                <a:effectLst/>
                <a:latin typeface="+mn-lt"/>
                <a:ea typeface="+mn-ea"/>
                <a:cs typeface="+mn-cs"/>
              </a:rPr>
              <a:t>x</a:t>
            </a:r>
            <a:r>
              <a:rPr lang="en-US" sz="1200" b="0" i="1" kern="1200" baseline="-25000" dirty="0" err="1" smtClean="0">
                <a:solidFill>
                  <a:schemeClr val="tx1"/>
                </a:solidFill>
                <a:effectLst/>
                <a:latin typeface="+mn-lt"/>
                <a:ea typeface="+mn-ea"/>
                <a:cs typeface="+mn-cs"/>
              </a:rPr>
              <a:t>j</a:t>
            </a:r>
            <a:r>
              <a:rPr lang="en-US" sz="1200" b="0" i="1" kern="1200" baseline="-250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ordering according to distance from </a:t>
            </a:r>
            <a:r>
              <a:rPr lang="en-US" sz="1200" b="1" i="0" kern="1200" dirty="0" smtClean="0">
                <a:solidFill>
                  <a:schemeClr val="tx1"/>
                </a:solidFill>
                <a:effectLst/>
                <a:latin typeface="+mn-lt"/>
                <a:ea typeface="+mn-ea"/>
                <a:cs typeface="+mn-cs"/>
              </a:rPr>
              <a:t>x</a:t>
            </a:r>
            <a:r>
              <a:rPr lang="en-US" sz="1200" b="0" i="1" kern="1200" baseline="-25000" dirty="0" smtClean="0">
                <a:solidFill>
                  <a:schemeClr val="tx1"/>
                </a:solidFill>
                <a:effectLst/>
                <a:latin typeface="+mn-lt"/>
                <a:ea typeface="+mn-ea"/>
                <a:cs typeface="+mn-cs"/>
              </a:rPr>
              <a:t>i </a:t>
            </a:r>
            <a:r>
              <a:rPr lang="en-US" sz="1200" b="0" i="0" kern="1200" dirty="0" smtClean="0">
                <a:solidFill>
                  <a:schemeClr val="tx1"/>
                </a:solidFill>
                <a:effectLst/>
                <a:latin typeface="+mn-lt"/>
                <a:ea typeface="+mn-ea"/>
                <a:cs typeface="+mn-cs"/>
              </a:rPr>
              <a:t>in the original data space. Denote by </a:t>
            </a:r>
            <a:r>
              <a:rPr lang="en-US" sz="1200" b="0" i="1" kern="1200" dirty="0" err="1" smtClean="0">
                <a:solidFill>
                  <a:schemeClr val="tx1"/>
                </a:solidFill>
                <a:effectLst/>
                <a:latin typeface="+mn-lt"/>
                <a:ea typeface="+mn-ea"/>
                <a:cs typeface="+mn-cs"/>
              </a:rPr>
              <a:t>U</a:t>
            </a:r>
            <a:r>
              <a:rPr lang="en-US" sz="1200" b="0" i="1" kern="1200" baseline="-25000" dirty="0" err="1"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x</a:t>
            </a:r>
            <a:r>
              <a:rPr lang="en-US" sz="1200" b="0" i="1" kern="1200" baseline="-25000" dirty="0"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the set of those data samples that are in the neighborhood of sample </a:t>
            </a:r>
            <a:r>
              <a:rPr lang="en-US" sz="1200" b="1" i="0" kern="1200" dirty="0" smtClean="0">
                <a:solidFill>
                  <a:schemeClr val="tx1"/>
                </a:solidFill>
                <a:effectLst/>
                <a:latin typeface="+mn-lt"/>
                <a:ea typeface="+mn-ea"/>
                <a:cs typeface="+mn-cs"/>
              </a:rPr>
              <a:t>x</a:t>
            </a:r>
            <a:r>
              <a:rPr lang="en-US" sz="1200" b="0" i="1" kern="1200" baseline="-25000" dirty="0" smtClean="0">
                <a:solidFill>
                  <a:schemeClr val="tx1"/>
                </a:solidFill>
                <a:effectLst/>
                <a:latin typeface="+mn-lt"/>
                <a:ea typeface="+mn-ea"/>
                <a:cs typeface="+mn-cs"/>
              </a:rPr>
              <a:t>i </a:t>
            </a:r>
            <a:r>
              <a:rPr lang="en-US" sz="1200" b="0" i="0" kern="1200" dirty="0" smtClean="0">
                <a:solidFill>
                  <a:schemeClr val="tx1"/>
                </a:solidFill>
                <a:effectLst/>
                <a:latin typeface="+mn-lt"/>
                <a:ea typeface="+mn-ea"/>
                <a:cs typeface="+mn-cs"/>
              </a:rPr>
              <a:t>in the visualization display but not in the original data space. Our measure of trustworthiness of the visualization, </a:t>
            </a:r>
            <a:r>
              <a:rPr lang="en-US" sz="1200" b="0" i="1" kern="1200" dirty="0" smtClean="0">
                <a:solidFill>
                  <a:schemeClr val="tx1"/>
                </a:solidFill>
                <a:effectLst/>
                <a:latin typeface="+mn-lt"/>
                <a:ea typeface="+mn-ea"/>
                <a:cs typeface="+mn-cs"/>
              </a:rPr>
              <a:t>M</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is defined by</a:t>
            </a:r>
            <a:endParaRPr lang="en-US" dirty="0" smtClean="0"/>
          </a:p>
        </p:txBody>
      </p:sp>
      <p:sp>
        <p:nvSpPr>
          <p:cNvPr id="4" name="Slide Number Placeholder 3"/>
          <p:cNvSpPr>
            <a:spLocks noGrp="1"/>
          </p:cNvSpPr>
          <p:nvPr>
            <p:ph type="sldNum" sz="quarter" idx="10"/>
          </p:nvPr>
        </p:nvSpPr>
        <p:spPr/>
        <p:txBody>
          <a:bodyPr/>
          <a:lstStyle/>
          <a:p>
            <a:fld id="{B255A4AE-2CF5-435E-8BB7-03AEA3238289}" type="slidenum">
              <a:rPr lang="en-US" smtClean="0"/>
              <a:t>22</a:t>
            </a:fld>
            <a:endParaRPr lang="en-US"/>
          </a:p>
        </p:txBody>
      </p:sp>
    </p:spTree>
    <p:extLst>
      <p:ext uri="{BB962C8B-B14F-4D97-AF65-F5344CB8AC3E}">
        <p14:creationId xmlns:p14="http://schemas.microsoft.com/office/powerpoint/2010/main" val="1714623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Continuity</a:t>
            </a:r>
            <a:r>
              <a:rPr lang="en-US" sz="1200" b="0" i="1"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measures how many of the </a:t>
            </a:r>
            <a:r>
              <a:rPr lang="en-US" sz="1200" b="0" i="0" kern="1200" dirty="0" smtClean="0">
                <a:solidFill>
                  <a:schemeClr val="tx1"/>
                </a:solidFill>
                <a:effectLst/>
                <a:latin typeface="+mn-lt"/>
                <a:ea typeface="+mn-ea"/>
                <a:cs typeface="+mn-cs"/>
              </a:rPr>
              <a:t>set of </a:t>
            </a:r>
            <a:r>
              <a:rPr lang="en-US" sz="1200" b="0" i="1" kern="1200" dirty="0" smtClean="0">
                <a:solidFill>
                  <a:schemeClr val="tx1"/>
                </a:solidFill>
                <a:effectLst/>
                <a:latin typeface="+mn-lt"/>
                <a:ea typeface="+mn-ea"/>
                <a:cs typeface="+mn-cs"/>
              </a:rPr>
              <a:t>k </a:t>
            </a:r>
            <a:r>
              <a:rPr lang="en-US" sz="1200" b="0" i="0" kern="1200" dirty="0" smtClean="0">
                <a:solidFill>
                  <a:schemeClr val="tx1"/>
                </a:solidFill>
                <a:effectLst/>
                <a:latin typeface="+mn-lt"/>
                <a:ea typeface="+mn-ea"/>
                <a:cs typeface="+mn-cs"/>
              </a:rPr>
              <a:t>closest neighbors of each sample in the original space are close by in the display (really</a:t>
            </a:r>
            <a:r>
              <a:rPr lang="en-US" sz="1200" b="0" i="0" kern="1200" baseline="0" dirty="0" smtClean="0">
                <a:solidFill>
                  <a:schemeClr val="tx1"/>
                </a:solidFill>
                <a:effectLst/>
                <a:latin typeface="+mn-lt"/>
                <a:ea typeface="+mn-ea"/>
                <a:cs typeface="+mn-cs"/>
              </a:rPr>
              <a:t> are close and are close in display)</a:t>
            </a: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Discontinuity caused by flattening globe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Trustworthiness</a:t>
            </a:r>
            <a:r>
              <a:rPr lang="en-US" sz="1200" b="0" i="1"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reverses roles of display and </a:t>
            </a:r>
            <a:r>
              <a:rPr lang="en-US" sz="1200" b="0" i="0" kern="1200" baseline="0" dirty="0" err="1" smtClean="0">
                <a:solidFill>
                  <a:schemeClr val="tx1"/>
                </a:solidFill>
                <a:effectLst/>
                <a:latin typeface="+mn-lt"/>
                <a:ea typeface="+mn-ea"/>
                <a:cs typeface="+mn-cs"/>
              </a:rPr>
              <a:t>orginal</a:t>
            </a:r>
            <a:r>
              <a:rPr lang="en-US" sz="1200" b="0" i="0" kern="1200" baseline="0" dirty="0" smtClean="0">
                <a:solidFill>
                  <a:schemeClr val="tx1"/>
                </a:solidFill>
                <a:effectLst/>
                <a:latin typeface="+mn-lt"/>
                <a:ea typeface="+mn-ea"/>
                <a:cs typeface="+mn-cs"/>
              </a:rPr>
              <a:t> space.  measure of how many</a:t>
            </a:r>
            <a:r>
              <a:rPr lang="en-US" sz="1200" b="0" i="0" kern="1200" dirty="0" smtClean="0">
                <a:solidFill>
                  <a:schemeClr val="tx1"/>
                </a:solidFill>
                <a:effectLst/>
                <a:latin typeface="+mn-lt"/>
                <a:ea typeface="+mn-ea"/>
                <a:cs typeface="+mn-cs"/>
              </a:rPr>
              <a:t> of </a:t>
            </a:r>
            <a:r>
              <a:rPr lang="en-US" sz="1200" b="0" i="1" kern="1200" dirty="0" smtClean="0">
                <a:solidFill>
                  <a:schemeClr val="tx1"/>
                </a:solidFill>
                <a:effectLst/>
                <a:latin typeface="+mn-lt"/>
                <a:ea typeface="+mn-ea"/>
                <a:cs typeface="+mn-cs"/>
              </a:rPr>
              <a:t>k </a:t>
            </a:r>
            <a:r>
              <a:rPr lang="en-US" sz="1200" b="0" i="0" kern="1200" dirty="0" smtClean="0">
                <a:solidFill>
                  <a:schemeClr val="tx1"/>
                </a:solidFill>
                <a:effectLst/>
                <a:latin typeface="+mn-lt"/>
                <a:ea typeface="+mn-ea"/>
                <a:cs typeface="+mn-cs"/>
              </a:rPr>
              <a:t>closest neighbors of each sample in the display are close by in the original space (close</a:t>
            </a:r>
            <a:r>
              <a:rPr lang="en-US" sz="1200" b="0" i="0" kern="1200" baseline="0" dirty="0" smtClean="0">
                <a:solidFill>
                  <a:schemeClr val="tx1"/>
                </a:solidFill>
                <a:effectLst/>
                <a:latin typeface="+mn-lt"/>
                <a:ea typeface="+mn-ea"/>
                <a:cs typeface="+mn-cs"/>
              </a:rPr>
              <a:t> in display and really are close)</a:t>
            </a:r>
            <a:r>
              <a:rPr lang="en-US"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For</a:t>
            </a:r>
            <a:r>
              <a:rPr lang="en-US" sz="1200" b="0" i="0" kern="1200" baseline="0" dirty="0" smtClean="0">
                <a:solidFill>
                  <a:schemeClr val="tx1"/>
                </a:solidFill>
                <a:effectLst/>
                <a:latin typeface="+mn-lt"/>
                <a:ea typeface="+mn-ea"/>
                <a:cs typeface="+mn-cs"/>
              </a:rPr>
              <a:t> each point, rank all other points in order from closest to farthest from that point.  For some k,  a point that is the k nearest neighbor in the original space is not the k nearest neighbor in the display, then take the difference of the rank of that data point and 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second decision that needs to be made is how to measure similarity preservation within the neighborhood of proximate samples. In principle, preservation of all distances could be directly measured, but we discounted this possibility because it would bias the study in favor of MDS methods that try to directly preserve all distances. We considered it enough that distances</a:t>
            </a:r>
            <a:r>
              <a:rPr lang="en-US" sz="1200" b="0" i="0" kern="1200" baseline="0" dirty="0" smtClean="0">
                <a:solidFill>
                  <a:schemeClr val="tx1"/>
                </a:solidFill>
                <a:effectLst/>
                <a:latin typeface="+mn-lt"/>
                <a:ea typeface="+mn-ea"/>
                <a:cs typeface="+mn-cs"/>
              </a:rPr>
              <a:t> were preserved in the within a neighborhood of each sample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-More formally, let </a:t>
            </a:r>
            <a:r>
              <a:rPr lang="en-US" sz="1200" b="0" i="1" kern="1200" dirty="0" smtClean="0">
                <a:solidFill>
                  <a:schemeClr val="tx1"/>
                </a:solidFill>
                <a:effectLst/>
                <a:latin typeface="+mn-lt"/>
                <a:ea typeface="+mn-ea"/>
                <a:cs typeface="+mn-cs"/>
              </a:rPr>
              <a:t>N </a:t>
            </a:r>
            <a:r>
              <a:rPr lang="en-US" sz="1200" b="0" i="0" kern="1200" dirty="0" smtClean="0">
                <a:solidFill>
                  <a:schemeClr val="tx1"/>
                </a:solidFill>
                <a:effectLst/>
                <a:latin typeface="+mn-lt"/>
                <a:ea typeface="+mn-ea"/>
                <a:cs typeface="+mn-cs"/>
              </a:rPr>
              <a:t>be the number of data samples and </a:t>
            </a:r>
            <a:r>
              <a:rPr lang="en-US" sz="1200" b="0" i="1" kern="1200" dirty="0" smtClean="0">
                <a:solidFill>
                  <a:schemeClr val="tx1"/>
                </a:solidFill>
                <a:effectLst/>
                <a:latin typeface="+mn-lt"/>
                <a:ea typeface="+mn-ea"/>
                <a:cs typeface="+mn-cs"/>
              </a:rPr>
              <a:t>r</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x</a:t>
            </a:r>
            <a:r>
              <a:rPr lang="en-US" sz="1200" b="0" i="1" kern="1200" baseline="-25000" dirty="0"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x</a:t>
            </a:r>
            <a:r>
              <a:rPr lang="en-US" sz="1200" b="0" i="1" kern="1200" baseline="-25000" dirty="0" err="1" smtClean="0">
                <a:solidFill>
                  <a:schemeClr val="tx1"/>
                </a:solidFill>
                <a:effectLst/>
                <a:latin typeface="+mn-lt"/>
                <a:ea typeface="+mn-ea"/>
                <a:cs typeface="+mn-cs"/>
              </a:rPr>
              <a:t>j</a:t>
            </a:r>
            <a:r>
              <a:rPr lang="en-US" sz="1200" b="0" i="0" kern="1200" dirty="0" smtClean="0">
                <a:solidFill>
                  <a:schemeClr val="tx1"/>
                </a:solidFill>
                <a:effectLst/>
                <a:latin typeface="+mn-lt"/>
                <a:ea typeface="+mn-ea"/>
                <a:cs typeface="+mn-cs"/>
              </a:rPr>
              <a:t>) be the rank of the data sample </a:t>
            </a:r>
            <a:r>
              <a:rPr lang="en-US" sz="1200" b="1" i="0" kern="1200" dirty="0" err="1" smtClean="0">
                <a:solidFill>
                  <a:schemeClr val="tx1"/>
                </a:solidFill>
                <a:effectLst/>
                <a:latin typeface="+mn-lt"/>
                <a:ea typeface="+mn-ea"/>
                <a:cs typeface="+mn-cs"/>
              </a:rPr>
              <a:t>x</a:t>
            </a:r>
            <a:r>
              <a:rPr lang="en-US" sz="1200" b="0" i="1" kern="1200" baseline="-25000" dirty="0" err="1" smtClean="0">
                <a:solidFill>
                  <a:schemeClr val="tx1"/>
                </a:solidFill>
                <a:effectLst/>
                <a:latin typeface="+mn-lt"/>
                <a:ea typeface="+mn-ea"/>
                <a:cs typeface="+mn-cs"/>
              </a:rPr>
              <a:t>j</a:t>
            </a:r>
            <a:r>
              <a:rPr lang="en-US" sz="1200" b="0" i="1" kern="1200" baseline="-250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ordering according to distance from </a:t>
            </a:r>
            <a:r>
              <a:rPr lang="en-US" sz="1200" b="1" i="0" kern="1200" dirty="0" smtClean="0">
                <a:solidFill>
                  <a:schemeClr val="tx1"/>
                </a:solidFill>
                <a:effectLst/>
                <a:latin typeface="+mn-lt"/>
                <a:ea typeface="+mn-ea"/>
                <a:cs typeface="+mn-cs"/>
              </a:rPr>
              <a:t>x</a:t>
            </a:r>
            <a:r>
              <a:rPr lang="en-US" sz="1200" b="0" i="1" kern="1200" baseline="-25000" dirty="0" smtClean="0">
                <a:solidFill>
                  <a:schemeClr val="tx1"/>
                </a:solidFill>
                <a:effectLst/>
                <a:latin typeface="+mn-lt"/>
                <a:ea typeface="+mn-ea"/>
                <a:cs typeface="+mn-cs"/>
              </a:rPr>
              <a:t>i </a:t>
            </a:r>
            <a:r>
              <a:rPr lang="en-US" sz="1200" b="0" i="0" kern="1200" dirty="0" smtClean="0">
                <a:solidFill>
                  <a:schemeClr val="tx1"/>
                </a:solidFill>
                <a:effectLst/>
                <a:latin typeface="+mn-lt"/>
                <a:ea typeface="+mn-ea"/>
                <a:cs typeface="+mn-cs"/>
              </a:rPr>
              <a:t>in the original data space. Denote by </a:t>
            </a:r>
            <a:r>
              <a:rPr lang="en-US" sz="1200" b="0" i="1" kern="1200" dirty="0" err="1" smtClean="0">
                <a:solidFill>
                  <a:schemeClr val="tx1"/>
                </a:solidFill>
                <a:effectLst/>
                <a:latin typeface="+mn-lt"/>
                <a:ea typeface="+mn-ea"/>
                <a:cs typeface="+mn-cs"/>
              </a:rPr>
              <a:t>U</a:t>
            </a:r>
            <a:r>
              <a:rPr lang="en-US" sz="1200" b="0" i="1" kern="1200" baseline="-25000" dirty="0" err="1"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x</a:t>
            </a:r>
            <a:r>
              <a:rPr lang="en-US" sz="1200" b="0" i="1" kern="1200" baseline="-25000" dirty="0"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the set of those data samples that are in the neighborhood of sample </a:t>
            </a:r>
            <a:r>
              <a:rPr lang="en-US" sz="1200" b="1" i="0" kern="1200" dirty="0" smtClean="0">
                <a:solidFill>
                  <a:schemeClr val="tx1"/>
                </a:solidFill>
                <a:effectLst/>
                <a:latin typeface="+mn-lt"/>
                <a:ea typeface="+mn-ea"/>
                <a:cs typeface="+mn-cs"/>
              </a:rPr>
              <a:t>x</a:t>
            </a:r>
            <a:r>
              <a:rPr lang="en-US" sz="1200" b="0" i="1" kern="1200" baseline="-25000" dirty="0" smtClean="0">
                <a:solidFill>
                  <a:schemeClr val="tx1"/>
                </a:solidFill>
                <a:effectLst/>
                <a:latin typeface="+mn-lt"/>
                <a:ea typeface="+mn-ea"/>
                <a:cs typeface="+mn-cs"/>
              </a:rPr>
              <a:t>i </a:t>
            </a:r>
            <a:r>
              <a:rPr lang="en-US" sz="1200" b="0" i="0" kern="1200" dirty="0" smtClean="0">
                <a:solidFill>
                  <a:schemeClr val="tx1"/>
                </a:solidFill>
                <a:effectLst/>
                <a:latin typeface="+mn-lt"/>
                <a:ea typeface="+mn-ea"/>
                <a:cs typeface="+mn-cs"/>
              </a:rPr>
              <a:t>in the visualization display but not in the original data space. Our measure of trustworthiness of the visualization, </a:t>
            </a:r>
            <a:r>
              <a:rPr lang="en-US" sz="1200" b="0" i="1" kern="1200" dirty="0" smtClean="0">
                <a:solidFill>
                  <a:schemeClr val="tx1"/>
                </a:solidFill>
                <a:effectLst/>
                <a:latin typeface="+mn-lt"/>
                <a:ea typeface="+mn-ea"/>
                <a:cs typeface="+mn-cs"/>
              </a:rPr>
              <a:t>M</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is defined by</a:t>
            </a:r>
            <a:endParaRPr lang="en-US" dirty="0" smtClean="0"/>
          </a:p>
        </p:txBody>
      </p:sp>
      <p:sp>
        <p:nvSpPr>
          <p:cNvPr id="4" name="Slide Number Placeholder 3"/>
          <p:cNvSpPr>
            <a:spLocks noGrp="1"/>
          </p:cNvSpPr>
          <p:nvPr>
            <p:ph type="sldNum" sz="quarter" idx="10"/>
          </p:nvPr>
        </p:nvSpPr>
        <p:spPr/>
        <p:txBody>
          <a:bodyPr/>
          <a:lstStyle/>
          <a:p>
            <a:fld id="{B255A4AE-2CF5-435E-8BB7-03AEA3238289}" type="slidenum">
              <a:rPr lang="en-US" smtClean="0"/>
              <a:t>24</a:t>
            </a:fld>
            <a:endParaRPr lang="en-US"/>
          </a:p>
        </p:txBody>
      </p:sp>
    </p:spTree>
    <p:extLst>
      <p:ext uri="{BB962C8B-B14F-4D97-AF65-F5344CB8AC3E}">
        <p14:creationId xmlns:p14="http://schemas.microsoft.com/office/powerpoint/2010/main" val="2174896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423863" y="762000"/>
            <a:ext cx="6772275"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3309632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Maximum likelihood estimator of the dimensionality.</a:t>
            </a:r>
          </a:p>
          <a:p>
            <a:endParaRPr lang="en-US" baseline="0" dirty="0" smtClean="0"/>
          </a:p>
          <a:p>
            <a:r>
              <a:rPr lang="en-US" baseline="0" dirty="0" smtClean="0"/>
              <a:t>The location of each data point is assumed to have a probability distribution that has a parameter that corresponds to the intrinsic dimensionality of the data.  The intrinsic dimensionality of the data is estimated using maximum likelihood.  The probability distribution is also a function of the k-nearest neighbors considered for each data point, so the dimensionality is estimated over a range of values of k and the average dimension is computed.</a:t>
            </a:r>
          </a:p>
          <a:p>
            <a:endParaRPr lang="en-US" baseline="0" dirty="0" smtClean="0"/>
          </a:p>
          <a:p>
            <a:r>
              <a:rPr lang="en-US" baseline="0" dirty="0" smtClean="0"/>
              <a:t>The number of points occurring in a sphere in the </a:t>
            </a:r>
            <a:r>
              <a:rPr lang="en-US" baseline="0" dirty="0" err="1" smtClean="0"/>
              <a:t>R^d</a:t>
            </a:r>
            <a:r>
              <a:rPr lang="en-US" baseline="0" dirty="0" smtClean="0"/>
              <a:t> space is a </a:t>
            </a:r>
            <a:r>
              <a:rPr lang="en-US" baseline="0" dirty="0" err="1" smtClean="0"/>
              <a:t>poisson</a:t>
            </a:r>
            <a:r>
              <a:rPr lang="en-US" baseline="0" dirty="0" smtClean="0"/>
              <a:t> process.  The likelihood function becomes a function of the dimensionality</a:t>
            </a:r>
            <a:endParaRPr lang="en-US" dirty="0" smtClean="0"/>
          </a:p>
          <a:p>
            <a:endParaRPr lang="en-US" dirty="0" smtClean="0"/>
          </a:p>
          <a:p>
            <a:r>
              <a:rPr lang="en-US" dirty="0" smtClean="0"/>
              <a:t>Need to show how to make these plots and calculate the dimensionality.  </a:t>
            </a:r>
          </a:p>
          <a:p>
            <a:r>
              <a:rPr lang="en-US" dirty="0" smtClean="0"/>
              <a:t>1NN</a:t>
            </a:r>
            <a:r>
              <a:rPr lang="en-US" baseline="0" dirty="0" smtClean="0"/>
              <a:t> in the output?</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TO DO: add slide on dimensionality estimation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27</a:t>
            </a:fld>
            <a:endParaRPr lang="en-US"/>
          </a:p>
        </p:txBody>
      </p:sp>
    </p:spTree>
    <p:extLst>
      <p:ext uri="{BB962C8B-B14F-4D97-AF65-F5344CB8AC3E}">
        <p14:creationId xmlns:p14="http://schemas.microsoft.com/office/powerpoint/2010/main" val="4264471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423863" y="762000"/>
            <a:ext cx="6772275"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3792238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423863" y="762000"/>
            <a:ext cx="6772275"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66" baseline="0" dirty="0" smtClean="0"/>
              <a:t>-This result likely indicates that the substitution model used to infer trees is failing to </a:t>
            </a:r>
            <a:r>
              <a:rPr lang="en-US" sz="1466" baseline="0" dirty="0" err="1" smtClean="0"/>
              <a:t>adequetly</a:t>
            </a:r>
            <a:r>
              <a:rPr lang="en-US" sz="1466" baseline="0" dirty="0" smtClean="0"/>
              <a:t> accommodate the underlying process heterogeneity because </a:t>
            </a:r>
            <a:r>
              <a:rPr lang="en-US" sz="1466" baseline="0" dirty="0" err="1" smtClean="0"/>
              <a:t>mtDNA</a:t>
            </a:r>
            <a:r>
              <a:rPr lang="en-US" sz="1466" baseline="0" dirty="0" smtClean="0"/>
              <a:t> genes are non-recombining and should share a common history</a:t>
            </a:r>
            <a:endParaRPr lang="en-US" sz="1466" dirty="0" smtClean="0"/>
          </a:p>
          <a:p>
            <a:pPr lvl="0">
              <a:spcBef>
                <a:spcPts val="0"/>
              </a:spcBef>
              <a:buNone/>
            </a:pPr>
            <a:endParaRPr sz="1466" dirty="0"/>
          </a:p>
        </p:txBody>
      </p:sp>
    </p:spTree>
    <p:extLst>
      <p:ext uri="{BB962C8B-B14F-4D97-AF65-F5344CB8AC3E}">
        <p14:creationId xmlns:p14="http://schemas.microsoft.com/office/powerpoint/2010/main" val="256628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423863" y="762000"/>
            <a:ext cx="6772275"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r>
              <a:rPr lang="en-US" sz="1466" dirty="0" smtClean="0"/>
              <a:t>Tree islands:</a:t>
            </a:r>
            <a:r>
              <a:rPr lang="en-US" sz="1466" baseline="0" dirty="0" smtClean="0"/>
              <a:t> clusters of topologies that are near-optimal phylogenetic solutions for a given dataset.</a:t>
            </a:r>
          </a:p>
          <a:p>
            <a:pPr lvl="0">
              <a:spcBef>
                <a:spcPts val="0"/>
              </a:spcBef>
              <a:buNone/>
            </a:pPr>
            <a:endParaRPr lang="en-US" sz="1466" baseline="0" dirty="0" smtClean="0"/>
          </a:p>
          <a:p>
            <a:pPr lvl="0">
              <a:spcBef>
                <a:spcPts val="0"/>
              </a:spcBef>
              <a:buNone/>
            </a:pPr>
            <a:r>
              <a:rPr lang="en-US" sz="1466" baseline="0" dirty="0" smtClean="0"/>
              <a:t>Figure 7b shows the results of a similar analysis, but using weighted Robinson-</a:t>
            </a:r>
            <a:r>
              <a:rPr lang="en-US" sz="1466" baseline="0" dirty="0" err="1" smtClean="0"/>
              <a:t>Foulds</a:t>
            </a:r>
            <a:r>
              <a:rPr lang="en-US" sz="1466" baseline="0" dirty="0" smtClean="0"/>
              <a:t> distances to compare the trees, and in this case the sampled space of the two runs is clearly distinguishable. We interpret this result to mean that there is a greater degree of branch-length similarity within independent runs than between runs, suggest- </a:t>
            </a:r>
            <a:r>
              <a:rPr lang="en-US" sz="1466" baseline="0" dirty="0" err="1" smtClean="0"/>
              <a:t>ing</a:t>
            </a:r>
            <a:r>
              <a:rPr lang="en-US" sz="1466" baseline="0" dirty="0" smtClean="0"/>
              <a:t> that the chains have either not reached </a:t>
            </a:r>
            <a:r>
              <a:rPr lang="en-US" sz="1466" baseline="0" dirty="0" err="1" smtClean="0"/>
              <a:t>stationar</a:t>
            </a:r>
            <a:r>
              <a:rPr lang="en-US" sz="1466" baseline="0" dirty="0" smtClean="0"/>
              <a:t>- </a:t>
            </a:r>
            <a:r>
              <a:rPr lang="en-US" sz="1466" baseline="0" dirty="0" err="1" smtClean="0"/>
              <a:t>ity</a:t>
            </a:r>
            <a:r>
              <a:rPr lang="en-US" sz="1466" baseline="0" dirty="0" smtClean="0"/>
              <a:t> with respect to branch lengths</a:t>
            </a:r>
          </a:p>
          <a:p>
            <a:pPr lvl="0">
              <a:spcBef>
                <a:spcPts val="0"/>
              </a:spcBef>
              <a:buNone/>
            </a:pPr>
            <a:endParaRPr lang="en-US" sz="1466" baseline="0" dirty="0" smtClean="0"/>
          </a:p>
          <a:p>
            <a:pPr lvl="0">
              <a:spcBef>
                <a:spcPts val="0"/>
              </a:spcBef>
              <a:buNone/>
            </a:pPr>
            <a:endParaRPr sz="1466" dirty="0"/>
          </a:p>
        </p:txBody>
      </p:sp>
    </p:spTree>
    <p:extLst>
      <p:ext uri="{BB962C8B-B14F-4D97-AF65-F5344CB8AC3E}">
        <p14:creationId xmlns:p14="http://schemas.microsoft.com/office/powerpoint/2010/main" val="599570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this social network,</a:t>
            </a:r>
            <a:r>
              <a:rPr lang="en-US" baseline="0" dirty="0" smtClean="0"/>
              <a:t> nodes are Danish authors and edges represent the overall tone of references between authors in a collection of articles.</a:t>
            </a:r>
            <a:endParaRPr lang="en-US" dirty="0" smtClean="0"/>
          </a:p>
          <a:p>
            <a:endParaRPr lang="en-US" dirty="0" smtClean="0"/>
          </a:p>
          <a:p>
            <a:r>
              <a:rPr lang="en-US" dirty="0" smtClean="0"/>
              <a:t>Network</a:t>
            </a:r>
            <a:r>
              <a:rPr lang="en-US" baseline="0" dirty="0" smtClean="0"/>
              <a:t> constructed based on 179 Danish authors references to the other authors.  References coded as positive, negative or </a:t>
            </a:r>
            <a:r>
              <a:rPr lang="en-US" baseline="0" dirty="0" err="1" smtClean="0"/>
              <a:t>neuatral</a:t>
            </a:r>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33</a:t>
            </a:fld>
            <a:endParaRPr lang="en-US"/>
          </a:p>
        </p:txBody>
      </p:sp>
    </p:spTree>
    <p:extLst>
      <p:ext uri="{BB962C8B-B14F-4D97-AF65-F5344CB8AC3E}">
        <p14:creationId xmlns:p14="http://schemas.microsoft.com/office/powerpoint/2010/main" val="3201449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708520-637A-4FD3-A3E6-8ED42706C84A}" type="slidenum">
              <a:rPr lang="en-US" smtClean="0"/>
              <a:t>34</a:t>
            </a:fld>
            <a:endParaRPr lang="en-US"/>
          </a:p>
        </p:txBody>
      </p:sp>
    </p:spTree>
    <p:extLst>
      <p:ext uri="{BB962C8B-B14F-4D97-AF65-F5344CB8AC3E}">
        <p14:creationId xmlns:p14="http://schemas.microsoft.com/office/powerpoint/2010/main" val="3802007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Community Detection methods maximize</a:t>
            </a:r>
            <a:r>
              <a:rPr lang="en-US" baseline="0" dirty="0" smtClean="0"/>
              <a:t> the affinity within communities</a:t>
            </a:r>
            <a:endParaRPr lang="en-US" dirty="0"/>
          </a:p>
        </p:txBody>
      </p:sp>
      <p:sp>
        <p:nvSpPr>
          <p:cNvPr id="4" name="Slide Number Placeholder 3"/>
          <p:cNvSpPr>
            <a:spLocks noGrp="1"/>
          </p:cNvSpPr>
          <p:nvPr>
            <p:ph type="sldNum" sz="quarter" idx="10"/>
          </p:nvPr>
        </p:nvSpPr>
        <p:spPr/>
        <p:txBody>
          <a:bodyPr/>
          <a:lstStyle/>
          <a:p>
            <a:fld id="{5C708520-637A-4FD3-A3E6-8ED42706C84A}" type="slidenum">
              <a:rPr lang="en-US" smtClean="0"/>
              <a:t>37</a:t>
            </a:fld>
            <a:endParaRPr lang="en-US"/>
          </a:p>
        </p:txBody>
      </p:sp>
    </p:spTree>
    <p:extLst>
      <p:ext uri="{BB962C8B-B14F-4D97-AF65-F5344CB8AC3E}">
        <p14:creationId xmlns:p14="http://schemas.microsoft.com/office/powerpoint/2010/main" val="4009738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Letters indicate taxa.</a:t>
            </a:r>
            <a:r>
              <a:rPr lang="en-US" baseline="0" dirty="0" smtClean="0"/>
              <a:t>  Bars indicate the division between the two groups</a:t>
            </a:r>
            <a:endParaRPr lang="en-US" dirty="0"/>
          </a:p>
        </p:txBody>
      </p:sp>
      <p:sp>
        <p:nvSpPr>
          <p:cNvPr id="4" name="Slide Number Placeholder 3"/>
          <p:cNvSpPr>
            <a:spLocks noGrp="1"/>
          </p:cNvSpPr>
          <p:nvPr>
            <p:ph type="sldNum" sz="quarter" idx="10"/>
          </p:nvPr>
        </p:nvSpPr>
        <p:spPr/>
        <p:txBody>
          <a:bodyPr/>
          <a:lstStyle/>
          <a:p>
            <a:fld id="{5C708520-637A-4FD3-A3E6-8ED42706C84A}" type="slidenum">
              <a:rPr lang="en-US" smtClean="0"/>
              <a:t>38</a:t>
            </a:fld>
            <a:endParaRPr lang="en-US"/>
          </a:p>
        </p:txBody>
      </p:sp>
    </p:spTree>
    <p:extLst>
      <p:ext uri="{BB962C8B-B14F-4D97-AF65-F5344CB8AC3E}">
        <p14:creationId xmlns:p14="http://schemas.microsoft.com/office/powerpoint/2010/main" val="380547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Optimization</a:t>
            </a:r>
            <a:r>
              <a:rPr lang="en-US" baseline="0" dirty="0" smtClean="0"/>
              <a:t> algorithm: simulated annealing</a:t>
            </a:r>
          </a:p>
          <a:p>
            <a:endParaRPr lang="en-US" baseline="0" dirty="0" smtClean="0"/>
          </a:p>
          <a:p>
            <a:r>
              <a:rPr lang="en-US" baseline="0" dirty="0" smtClean="0"/>
              <a:t>Lambda+ and lambda- allow one to vary the reward or penalty for positive or negative edges separately</a:t>
            </a:r>
          </a:p>
          <a:p>
            <a:endParaRPr lang="en-US" baseline="0" dirty="0" smtClean="0"/>
          </a:p>
          <a:p>
            <a:r>
              <a:rPr lang="en-US" baseline="0" dirty="0" smtClean="0"/>
              <a:t>With other models, replace c^2 with summary measures of the positive and negative edge weights within a community</a:t>
            </a:r>
          </a:p>
          <a:p>
            <a:endParaRPr lang="en-US" baseline="0" dirty="0" smtClean="0"/>
          </a:p>
          <a:p>
            <a:r>
              <a:rPr lang="en-US" baseline="0" dirty="0" smtClean="0"/>
              <a:t>Break this equation up</a:t>
            </a:r>
          </a:p>
          <a:p>
            <a:endParaRPr lang="en-US" dirty="0"/>
          </a:p>
        </p:txBody>
      </p:sp>
      <p:sp>
        <p:nvSpPr>
          <p:cNvPr id="4" name="Slide Number Placeholder 3"/>
          <p:cNvSpPr>
            <a:spLocks noGrp="1"/>
          </p:cNvSpPr>
          <p:nvPr>
            <p:ph type="sldNum" sz="quarter" idx="10"/>
          </p:nvPr>
        </p:nvSpPr>
        <p:spPr/>
        <p:txBody>
          <a:bodyPr/>
          <a:lstStyle/>
          <a:p>
            <a:fld id="{5C708520-637A-4FD3-A3E6-8ED42706C84A}" type="slidenum">
              <a:rPr lang="en-US" smtClean="0"/>
              <a:t>47</a:t>
            </a:fld>
            <a:endParaRPr lang="en-US"/>
          </a:p>
        </p:txBody>
      </p:sp>
    </p:spTree>
    <p:extLst>
      <p:ext uri="{BB962C8B-B14F-4D97-AF65-F5344CB8AC3E}">
        <p14:creationId xmlns:p14="http://schemas.microsoft.com/office/powerpoint/2010/main" val="820875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buFont typeface="Arial"/>
              <a:buChar char="•"/>
            </a:pPr>
            <a:r>
              <a:rPr lang="en-US" sz="1200" dirty="0" smtClean="0"/>
              <a:t>At very small values of  λ</a:t>
            </a:r>
            <a:r>
              <a:rPr lang="en-US" sz="1200" baseline="30000" dirty="0" smtClean="0"/>
              <a:t>- </a:t>
            </a:r>
            <a:r>
              <a:rPr lang="en-US" sz="1200" dirty="0" smtClean="0"/>
              <a:t>there is a separate community for every bipartition</a:t>
            </a:r>
          </a:p>
          <a:p>
            <a:pPr marL="285750" indent="-285750">
              <a:buFont typeface="Arial"/>
              <a:buChar char="•"/>
            </a:pPr>
            <a:r>
              <a:rPr lang="en-US" sz="1200" dirty="0" smtClean="0"/>
              <a:t>At very large values of λ</a:t>
            </a:r>
            <a:r>
              <a:rPr lang="en-US" sz="1200" baseline="30000" dirty="0" smtClean="0"/>
              <a:t>- </a:t>
            </a:r>
            <a:r>
              <a:rPr lang="en-US" sz="1200" dirty="0" smtClean="0"/>
              <a:t>there is one community for all bipartitions</a:t>
            </a:r>
          </a:p>
          <a:p>
            <a:endParaRPr lang="en-US" dirty="0" smtClean="0"/>
          </a:p>
          <a:p>
            <a:endParaRPr lang="en-US" dirty="0" smtClean="0"/>
          </a:p>
          <a:p>
            <a:r>
              <a:rPr lang="en-US" dirty="0" smtClean="0"/>
              <a:t>The range of lambda values that produces community structures at these extremes will always be infinite </a:t>
            </a:r>
          </a:p>
          <a:p>
            <a:pPr lvl="1"/>
            <a:r>
              <a:rPr lang="en-US" dirty="0" smtClean="0"/>
              <a:t>disregard these community structures</a:t>
            </a:r>
          </a:p>
          <a:p>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48</a:t>
            </a:fld>
            <a:endParaRPr lang="en-US"/>
          </a:p>
        </p:txBody>
      </p:sp>
    </p:spTree>
    <p:extLst>
      <p:ext uri="{BB962C8B-B14F-4D97-AF65-F5344CB8AC3E}">
        <p14:creationId xmlns:p14="http://schemas.microsoft.com/office/powerpoint/2010/main" val="1212840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708520-637A-4FD3-A3E6-8ED42706C84A}" type="slidenum">
              <a:rPr lang="en-US" smtClean="0"/>
              <a:t>52</a:t>
            </a:fld>
            <a:endParaRPr lang="en-US"/>
          </a:p>
        </p:txBody>
      </p:sp>
    </p:spTree>
    <p:extLst>
      <p:ext uri="{BB962C8B-B14F-4D97-AF65-F5344CB8AC3E}">
        <p14:creationId xmlns:p14="http://schemas.microsoft.com/office/powerpoint/2010/main" val="1474453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54</a:t>
            </a:fld>
            <a:endParaRPr lang="en-US"/>
          </a:p>
        </p:txBody>
      </p:sp>
    </p:spTree>
    <p:extLst>
      <p:ext uri="{BB962C8B-B14F-4D97-AF65-F5344CB8AC3E}">
        <p14:creationId xmlns:p14="http://schemas.microsoft.com/office/powerpoint/2010/main" val="3035885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Depending on</a:t>
            </a:r>
            <a:r>
              <a:rPr lang="en-US" baseline="0" dirty="0" smtClean="0"/>
              <a:t> how many columns are sampled from the two halves of the alignment, taxon 5 can be positioned in the top or bottom clade, or basal to both clades.</a:t>
            </a:r>
            <a:endParaRPr lang="en-US" dirty="0" smtClean="0"/>
          </a:p>
          <a:p>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55</a:t>
            </a:fld>
            <a:endParaRPr lang="en-US"/>
          </a:p>
        </p:txBody>
      </p:sp>
    </p:spTree>
    <p:extLst>
      <p:ext uri="{BB962C8B-B14F-4D97-AF65-F5344CB8AC3E}">
        <p14:creationId xmlns:p14="http://schemas.microsoft.com/office/powerpoint/2010/main" val="1136234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When</a:t>
            </a:r>
            <a:r>
              <a:rPr lang="en-US" baseline="0" dirty="0" smtClean="0"/>
              <a:t> branch lengths are very long, phylogenetic signal is lost and trees topologies are essentially random.  When branch lengths are very short, the only topology present is the tree with taxon 5 at the midpoint.</a:t>
            </a:r>
            <a:endParaRPr lang="en-US" dirty="0"/>
          </a:p>
        </p:txBody>
      </p:sp>
      <p:sp>
        <p:nvSpPr>
          <p:cNvPr id="4" name="Slide Number Placeholder 3"/>
          <p:cNvSpPr>
            <a:spLocks noGrp="1"/>
          </p:cNvSpPr>
          <p:nvPr>
            <p:ph type="sldNum" sz="quarter" idx="10"/>
          </p:nvPr>
        </p:nvSpPr>
        <p:spPr/>
        <p:txBody>
          <a:bodyPr/>
          <a:lstStyle/>
          <a:p>
            <a:fld id="{5C708520-637A-4FD3-A3E6-8ED42706C84A}" type="slidenum">
              <a:rPr lang="en-US" smtClean="0"/>
              <a:t>56</a:t>
            </a:fld>
            <a:endParaRPr lang="en-US"/>
          </a:p>
        </p:txBody>
      </p:sp>
    </p:spTree>
    <p:extLst>
      <p:ext uri="{BB962C8B-B14F-4D97-AF65-F5344CB8AC3E}">
        <p14:creationId xmlns:p14="http://schemas.microsoft.com/office/powerpoint/2010/main" val="1593598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423863" y="762000"/>
            <a:ext cx="6772275"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r>
              <a:rPr lang="en-US" sz="1466" dirty="0" smtClean="0"/>
              <a:t>Mention that Math</a:t>
            </a:r>
            <a:r>
              <a:rPr lang="en-US" sz="1466" baseline="0" dirty="0" smtClean="0"/>
              <a:t> PhD students at FSU with expertise in numerical linear algebra</a:t>
            </a:r>
            <a:endParaRPr lang="en-US" sz="1466" dirty="0" smtClean="0"/>
          </a:p>
          <a:p>
            <a:pPr lvl="0">
              <a:spcBef>
                <a:spcPts val="0"/>
              </a:spcBef>
              <a:buNone/>
            </a:pPr>
            <a:endParaRPr lang="en-US" sz="1466" dirty="0" smtClean="0"/>
          </a:p>
          <a:p>
            <a:pPr lvl="0">
              <a:spcBef>
                <a:spcPts val="0"/>
              </a:spcBef>
              <a:buNone/>
            </a:pPr>
            <a:r>
              <a:rPr lang="en-US" sz="1466" dirty="0" smtClean="0"/>
              <a:t>There is </a:t>
            </a:r>
            <a:r>
              <a:rPr lang="en-US" sz="1466" dirty="0" err="1" smtClean="0"/>
              <a:t>TreeSet</a:t>
            </a:r>
            <a:r>
              <a:rPr lang="en-US" sz="1466" baseline="0" dirty="0" smtClean="0"/>
              <a:t> </a:t>
            </a:r>
            <a:r>
              <a:rPr lang="en-US" sz="1466" baseline="0" dirty="0" err="1" smtClean="0"/>
              <a:t>Viz</a:t>
            </a:r>
            <a:r>
              <a:rPr lang="en-US" sz="1466" baseline="0" dirty="0" smtClean="0"/>
              <a:t> in Mesquite</a:t>
            </a:r>
            <a:endParaRPr sz="1466" dirty="0"/>
          </a:p>
        </p:txBody>
      </p:sp>
    </p:spTree>
    <p:extLst>
      <p:ext uri="{BB962C8B-B14F-4D97-AF65-F5344CB8AC3E}">
        <p14:creationId xmlns:p14="http://schemas.microsoft.com/office/powerpoint/2010/main" val="4269238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64</a:t>
            </a:fld>
            <a:endParaRPr lang="en-US"/>
          </a:p>
        </p:txBody>
      </p:sp>
    </p:spTree>
    <p:extLst>
      <p:ext uri="{BB962C8B-B14F-4D97-AF65-F5344CB8AC3E}">
        <p14:creationId xmlns:p14="http://schemas.microsoft.com/office/powerpoint/2010/main" val="764077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5 choose 2 = 10 edges in each community.  Multiply</a:t>
            </a:r>
            <a:r>
              <a:rPr lang="en-US" baseline="0" dirty="0" smtClean="0"/>
              <a:t> by two because the edges are bidirectional, so you count them twice.  5 bipartition variances as well</a:t>
            </a:r>
          </a:p>
          <a:p>
            <a:endParaRPr lang="en-US" baseline="0" dirty="0" smtClean="0"/>
          </a:p>
          <a:p>
            <a:r>
              <a:rPr lang="en-US" baseline="0" dirty="0" smtClean="0"/>
              <a:t> count the </a:t>
            </a:r>
            <a:r>
              <a:rPr lang="en-US" baseline="0" dirty="0" err="1" smtClean="0"/>
              <a:t>cov</a:t>
            </a:r>
            <a:r>
              <a:rPr lang="en-US" baseline="0" dirty="0" smtClean="0"/>
              <a:t>(a, b) and </a:t>
            </a:r>
            <a:r>
              <a:rPr lang="en-US" baseline="0" dirty="0" err="1" smtClean="0"/>
              <a:t>cov</a:t>
            </a:r>
            <a:r>
              <a:rPr lang="en-US" baseline="0" dirty="0" smtClean="0"/>
              <a:t>(b, a) to be separate edges</a:t>
            </a:r>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67</a:t>
            </a:fld>
            <a:endParaRPr lang="en-US"/>
          </a:p>
        </p:txBody>
      </p:sp>
    </p:spTree>
    <p:extLst>
      <p:ext uri="{BB962C8B-B14F-4D97-AF65-F5344CB8AC3E}">
        <p14:creationId xmlns:p14="http://schemas.microsoft.com/office/powerpoint/2010/main" val="3625115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 closed from</a:t>
            </a:r>
            <a:r>
              <a:rPr lang="en-US" baseline="0" dirty="0" smtClean="0"/>
              <a:t> solution.  </a:t>
            </a:r>
            <a:r>
              <a:rPr lang="en-US" dirty="0" smtClean="0"/>
              <a:t>Simulated annealing used to search</a:t>
            </a:r>
            <a:r>
              <a:rPr lang="en-US" baseline="0" dirty="0" smtClean="0"/>
              <a:t> over solution path and find a near optimal solution.</a:t>
            </a:r>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68</a:t>
            </a:fld>
            <a:endParaRPr lang="en-US"/>
          </a:p>
        </p:txBody>
      </p:sp>
    </p:spTree>
    <p:extLst>
      <p:ext uri="{BB962C8B-B14F-4D97-AF65-F5344CB8AC3E}">
        <p14:creationId xmlns:p14="http://schemas.microsoft.com/office/powerpoint/2010/main" val="1905408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buFont typeface="Arial"/>
              <a:buChar char="•"/>
            </a:pPr>
            <a:r>
              <a:rPr lang="en-US" sz="1200" dirty="0" smtClean="0"/>
              <a:t>λ</a:t>
            </a:r>
            <a:r>
              <a:rPr lang="en-US" sz="1200" baseline="30000" dirty="0" smtClean="0"/>
              <a:t>+</a:t>
            </a:r>
            <a:r>
              <a:rPr lang="en-US" sz="1200" dirty="0" smtClean="0"/>
              <a:t> is fixed at some value and λ</a:t>
            </a:r>
            <a:r>
              <a:rPr lang="en-US" sz="1200" baseline="30000" dirty="0" smtClean="0"/>
              <a:t>- </a:t>
            </a:r>
            <a:r>
              <a:rPr lang="en-US" sz="1200" dirty="0" smtClean="0"/>
              <a:t>is varied</a:t>
            </a:r>
          </a:p>
          <a:p>
            <a:pPr marL="285750" indent="-285750">
              <a:buFont typeface="Arial"/>
              <a:buChar char="•"/>
            </a:pPr>
            <a:r>
              <a:rPr lang="en-US" sz="1200" dirty="0" smtClean="0"/>
              <a:t>At very small values of  λ</a:t>
            </a:r>
            <a:r>
              <a:rPr lang="en-US" sz="1200" baseline="30000" dirty="0" smtClean="0"/>
              <a:t>- </a:t>
            </a:r>
            <a:r>
              <a:rPr lang="en-US" sz="1200" dirty="0" smtClean="0"/>
              <a:t>there is a separate community for every bipartition</a:t>
            </a:r>
          </a:p>
          <a:p>
            <a:pPr marL="285750" indent="-285750">
              <a:buFont typeface="Arial"/>
              <a:buChar char="•"/>
            </a:pPr>
            <a:r>
              <a:rPr lang="en-US" sz="1200" dirty="0" smtClean="0"/>
              <a:t>At very large values of λ</a:t>
            </a:r>
            <a:r>
              <a:rPr lang="en-US" sz="1200" baseline="30000" dirty="0" smtClean="0"/>
              <a:t>- </a:t>
            </a:r>
            <a:r>
              <a:rPr lang="en-US" sz="1200" dirty="0" smtClean="0"/>
              <a:t>there is one community for all bipartitions</a:t>
            </a:r>
          </a:p>
          <a:p>
            <a:r>
              <a:rPr lang="en-US" dirty="0" smtClean="0"/>
              <a:t>The range of lambda values that produces community structures at these extremes will always be infinite </a:t>
            </a:r>
          </a:p>
          <a:p>
            <a:pPr lvl="1"/>
            <a:r>
              <a:rPr lang="en-US" dirty="0" smtClean="0"/>
              <a:t>disregard these community structures</a:t>
            </a:r>
          </a:p>
          <a:p>
            <a:r>
              <a:rPr lang="en-US" dirty="0" smtClean="0"/>
              <a:t>The largest range of lambda values that produces a single community structure (and that is between the two extremes) is the intrinsic community structure in our dataset </a:t>
            </a:r>
          </a:p>
          <a:p>
            <a:endParaRPr lang="en-US" dirty="0"/>
          </a:p>
        </p:txBody>
      </p:sp>
      <p:sp>
        <p:nvSpPr>
          <p:cNvPr id="4" name="Slide Number Placeholder 3"/>
          <p:cNvSpPr>
            <a:spLocks noGrp="1"/>
          </p:cNvSpPr>
          <p:nvPr>
            <p:ph type="sldNum" sz="quarter" idx="10"/>
          </p:nvPr>
        </p:nvSpPr>
        <p:spPr/>
        <p:txBody>
          <a:bodyPr/>
          <a:lstStyle/>
          <a:p>
            <a:fld id="{5C708520-637A-4FD3-A3E6-8ED42706C84A}" type="slidenum">
              <a:rPr lang="en-US" smtClean="0"/>
              <a:t>71</a:t>
            </a:fld>
            <a:endParaRPr lang="en-US"/>
          </a:p>
        </p:txBody>
      </p:sp>
    </p:spTree>
    <p:extLst>
      <p:ext uri="{BB962C8B-B14F-4D97-AF65-F5344CB8AC3E}">
        <p14:creationId xmlns:p14="http://schemas.microsoft.com/office/powerpoint/2010/main" val="2495491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35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74</a:t>
            </a:fld>
            <a:endParaRPr lang="en-US"/>
          </a:p>
        </p:txBody>
      </p:sp>
    </p:spTree>
    <p:extLst>
      <p:ext uri="{BB962C8B-B14F-4D97-AF65-F5344CB8AC3E}">
        <p14:creationId xmlns:p14="http://schemas.microsoft.com/office/powerpoint/2010/main" val="3542162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smtClean="0"/>
              <a:t>Hamilitonian</a:t>
            </a:r>
            <a:r>
              <a:rPr lang="en-US" dirty="0" smtClean="0"/>
              <a:t>,            , minimized by an optimization algorithm</a:t>
            </a:r>
          </a:p>
          <a:p>
            <a:r>
              <a:rPr lang="en-US" dirty="0" smtClean="0"/>
              <a:t>      is the community bipartition </a:t>
            </a:r>
            <a:r>
              <a:rPr lang="en-US" dirty="0" err="1" smtClean="0"/>
              <a:t>i</a:t>
            </a:r>
            <a:r>
              <a:rPr lang="en-US" dirty="0" smtClean="0"/>
              <a:t> belongs to</a:t>
            </a:r>
          </a:p>
          <a:p>
            <a:r>
              <a:rPr lang="en-US" dirty="0" smtClean="0"/>
              <a:t>             is zero unless     =</a:t>
            </a:r>
          </a:p>
          <a:p>
            <a:r>
              <a:rPr lang="en-US" dirty="0" smtClean="0"/>
              <a:t>     is community size squared</a:t>
            </a:r>
          </a:p>
          <a:p>
            <a:r>
              <a:rPr lang="en-US" dirty="0" smtClean="0"/>
              <a:t>Lambda values are tuning parameters</a:t>
            </a:r>
          </a:p>
          <a:p>
            <a:pPr lvl="1"/>
            <a:r>
              <a:rPr lang="en-US" dirty="0" smtClean="0"/>
              <a:t>Only the difference matters in this case</a:t>
            </a:r>
          </a:p>
        </p:txBody>
      </p:sp>
      <p:sp>
        <p:nvSpPr>
          <p:cNvPr id="4" name="Slide Number Placeholder 3"/>
          <p:cNvSpPr>
            <a:spLocks noGrp="1"/>
          </p:cNvSpPr>
          <p:nvPr>
            <p:ph type="sldNum" sz="quarter" idx="10"/>
          </p:nvPr>
        </p:nvSpPr>
        <p:spPr/>
        <p:txBody>
          <a:bodyPr/>
          <a:lstStyle/>
          <a:p>
            <a:fld id="{9ECF6C9B-A008-694C-B3A6-CD88F0338F19}" type="slidenum">
              <a:rPr lang="en-US" smtClean="0"/>
              <a:t>77</a:t>
            </a:fld>
            <a:endParaRPr lang="en-US"/>
          </a:p>
        </p:txBody>
      </p:sp>
    </p:spTree>
    <p:extLst>
      <p:ext uri="{BB962C8B-B14F-4D97-AF65-F5344CB8AC3E}">
        <p14:creationId xmlns:p14="http://schemas.microsoft.com/office/powerpoint/2010/main" val="1541466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Global PCA methods fail on nonlinear manifolds, and local methods depend heavily on the precise choice of local regions and thresholds. The eigenvalue methods may be a good tool for exploratory data analysis, where one might plot the eigenvalues and look for a clear-cut boundary, but not for providing reliable estimates of intrinsic dimension.</a:t>
            </a:r>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78</a:t>
            </a:fld>
            <a:endParaRPr lang="en-US"/>
          </a:p>
        </p:txBody>
      </p:sp>
    </p:spTree>
    <p:extLst>
      <p:ext uri="{BB962C8B-B14F-4D97-AF65-F5344CB8AC3E}">
        <p14:creationId xmlns:p14="http://schemas.microsoft.com/office/powerpoint/2010/main" val="513401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 branch can be viewed as a partition, because it separates the taxa into two groups.</a:t>
            </a:r>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11</a:t>
            </a:fld>
            <a:endParaRPr lang="en-US"/>
          </a:p>
        </p:txBody>
      </p:sp>
    </p:spTree>
    <p:extLst>
      <p:ext uri="{BB962C8B-B14F-4D97-AF65-F5344CB8AC3E}">
        <p14:creationId xmlns:p14="http://schemas.microsoft.com/office/powerpoint/2010/main" val="1044649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423863" y="762000"/>
            <a:ext cx="6772275"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r>
              <a:rPr lang="en-US" dirty="0" smtClean="0"/>
              <a:t>RF Distance</a:t>
            </a:r>
          </a:p>
          <a:p>
            <a:pPr lvl="1"/>
            <a:r>
              <a:rPr lang="en-US" dirty="0" smtClean="0"/>
              <a:t>-Number of splits that differ between two topologies, divided by 2.</a:t>
            </a:r>
          </a:p>
          <a:p>
            <a:pPr lvl="1"/>
            <a:r>
              <a:rPr lang="en-US" dirty="0" smtClean="0"/>
              <a:t>-Only non-trivial</a:t>
            </a:r>
            <a:r>
              <a:rPr lang="en-US" baseline="0" dirty="0" smtClean="0"/>
              <a:t> bipartitions</a:t>
            </a:r>
          </a:p>
          <a:p>
            <a:pPr lvl="1"/>
            <a:r>
              <a:rPr lang="en-US" baseline="0" dirty="0" smtClean="0"/>
              <a:t>-Moving one taxa to across the tree results in a near maximal RF value, when really only requires one SPR</a:t>
            </a:r>
            <a:endParaRPr lang="en-US" dirty="0" smtClean="0"/>
          </a:p>
          <a:p>
            <a:r>
              <a:rPr lang="en-US" dirty="0" smtClean="0"/>
              <a:t>Matching Distance</a:t>
            </a:r>
          </a:p>
          <a:p>
            <a:pPr lvl="1"/>
            <a:r>
              <a:rPr lang="en-US" dirty="0" smtClean="0"/>
              <a:t>-The total number of taxa rearrangements that convert bipartitions of one topology to their most similar counterparts in another topology.</a:t>
            </a:r>
          </a:p>
          <a:p>
            <a:pPr lvl="1"/>
            <a:r>
              <a:rPr lang="en-US" dirty="0" smtClean="0"/>
              <a:t>-</a:t>
            </a:r>
            <a:r>
              <a:rPr lang="en-US" baseline="0" dirty="0" smtClean="0"/>
              <a:t>Match one bipartition in one tree with one bipartition in another</a:t>
            </a:r>
          </a:p>
          <a:p>
            <a:pPr lvl="1"/>
            <a:r>
              <a:rPr lang="en-US" baseline="0" dirty="0" smtClean="0"/>
              <a:t>	-complete bipartite matching (one to one mapping)</a:t>
            </a:r>
          </a:p>
          <a:p>
            <a:pPr lvl="1"/>
            <a:r>
              <a:rPr lang="en-US" baseline="0" dirty="0" smtClean="0"/>
              <a:t>	-extend number of bipartitions with dummy bipartitions if number is unequal</a:t>
            </a:r>
          </a:p>
          <a:p>
            <a:pPr lvl="1"/>
            <a:r>
              <a:rPr lang="en-US" sz="1466" baseline="0" dirty="0" smtClean="0"/>
              <a:t>-find matching with minimal cost (sum of edge weights).</a:t>
            </a:r>
          </a:p>
          <a:p>
            <a:pPr lvl="1"/>
            <a:r>
              <a:rPr lang="en-US" sz="1466" baseline="0" dirty="0" smtClean="0"/>
              <a:t>	-edges weighted by the number of taxa that need to be rearranged to convert one bipartition to another</a:t>
            </a:r>
            <a:endParaRPr lang="en-US" sz="1466" dirty="0" smtClean="0"/>
          </a:p>
          <a:p>
            <a:pPr lvl="0">
              <a:spcBef>
                <a:spcPts val="0"/>
              </a:spcBef>
              <a:buNone/>
            </a:pPr>
            <a:r>
              <a:rPr lang="en-US" sz="1466" dirty="0" smtClean="0"/>
              <a:t>SPR distance – the minimal SPR path</a:t>
            </a:r>
            <a:r>
              <a:rPr lang="en-US" sz="1466" baseline="0" dirty="0" smtClean="0"/>
              <a:t> (number of SPR moves to convert one tree into another)</a:t>
            </a:r>
          </a:p>
          <a:p>
            <a:pPr lvl="0">
              <a:spcBef>
                <a:spcPts val="0"/>
              </a:spcBef>
              <a:buNone/>
            </a:pPr>
            <a:r>
              <a:rPr lang="en-US" sz="1466" baseline="0" dirty="0" smtClean="0"/>
              <a:t>	- </a:t>
            </a:r>
            <a:r>
              <a:rPr lang="en-US" sz="1600" dirty="0" smtClean="0"/>
              <a:t>rooted version of SPR distance can be computed relatively efficiently between rooted trees using </a:t>
            </a:r>
            <a:r>
              <a:rPr lang="en-US" sz="1600" dirty="0" err="1" smtClean="0"/>
              <a:t>fixedparameter</a:t>
            </a:r>
            <a:r>
              <a:rPr lang="en-US" sz="1600" dirty="0" smtClean="0"/>
              <a:t>-tractable maximum agreement forest (MAF) algorithms, no MAF formulation is known for the unrooted case</a:t>
            </a:r>
          </a:p>
          <a:p>
            <a:pPr lvl="0">
              <a:spcBef>
                <a:spcPts val="0"/>
              </a:spcBef>
              <a:buNone/>
            </a:pPr>
            <a:r>
              <a:rPr lang="en-US" sz="1600" dirty="0" smtClean="0"/>
              <a:t>	- </a:t>
            </a:r>
            <a:r>
              <a:rPr lang="en-US" sz="1600" dirty="0" err="1" smtClean="0"/>
              <a:t>Whidden</a:t>
            </a:r>
            <a:endParaRPr sz="1466" dirty="0"/>
          </a:p>
        </p:txBody>
      </p:sp>
    </p:spTree>
    <p:extLst>
      <p:ext uri="{BB962C8B-B14F-4D97-AF65-F5344CB8AC3E}">
        <p14:creationId xmlns:p14="http://schemas.microsoft.com/office/powerpoint/2010/main" val="1697336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423863" y="762000"/>
            <a:ext cx="6772275"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3240244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Poll people on their knowledge</a:t>
            </a:r>
            <a:r>
              <a:rPr lang="en-US" baseline="0" dirty="0" smtClean="0"/>
              <a:t> of PCA</a:t>
            </a:r>
            <a:endParaRPr lang="en-US" dirty="0" smtClean="0"/>
          </a:p>
          <a:p>
            <a:endParaRPr lang="en-US" dirty="0" smtClean="0"/>
          </a:p>
          <a:p>
            <a:r>
              <a:rPr lang="en-US" dirty="0" smtClean="0"/>
              <a:t>Minimizing the sum of squared residuals</a:t>
            </a:r>
          </a:p>
          <a:p>
            <a:endParaRPr lang="en-US" dirty="0" smtClean="0"/>
          </a:p>
          <a:p>
            <a:r>
              <a:rPr lang="en-US" dirty="0" smtClean="0"/>
              <a:t>Trees are not in Euclidean</a:t>
            </a:r>
            <a:r>
              <a:rPr lang="en-US" baseline="0" dirty="0" smtClean="0"/>
              <a:t> space, so cannot think  of dimensionality reduction as minding the linear surface closest to points in Euclidean space</a:t>
            </a:r>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14</a:t>
            </a:fld>
            <a:endParaRPr lang="en-US"/>
          </a:p>
        </p:txBody>
      </p:sp>
    </p:spTree>
    <p:extLst>
      <p:ext uri="{BB962C8B-B14F-4D97-AF65-F5344CB8AC3E}">
        <p14:creationId xmlns:p14="http://schemas.microsoft.com/office/powerpoint/2010/main" val="2924909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PCA: Minimizes the residual sum of squares</a:t>
            </a:r>
          </a:p>
          <a:p>
            <a:endParaRPr lang="en-US" dirty="0" smtClean="0"/>
          </a:p>
          <a:p>
            <a:r>
              <a:rPr lang="en-US" sz="1200" b="0" i="0" kern="1200" dirty="0" smtClean="0">
                <a:solidFill>
                  <a:schemeClr val="tx1"/>
                </a:solidFill>
                <a:effectLst/>
                <a:latin typeface="+mn-lt"/>
                <a:ea typeface="+mn-ea"/>
                <a:cs typeface="+mn-cs"/>
              </a:rPr>
              <a:t>Stress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Majorization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solution is not given by any closed formula, and must be computed by a optimization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algorithm (many of which are implemented in </a:t>
            </a:r>
            <a:r>
              <a:rPr lang="en-US" sz="1200" b="0" i="0" kern="1200" dirty="0" err="1" smtClean="0">
                <a:solidFill>
                  <a:schemeClr val="tx1"/>
                </a:solidFill>
                <a:effectLst/>
                <a:latin typeface="+mn-lt"/>
                <a:ea typeface="+mn-ea"/>
                <a:cs typeface="+mn-cs"/>
              </a:rPr>
              <a:t>TreeScaper</a:t>
            </a:r>
            <a:r>
              <a:rPr lang="en-US" sz="1200" b="0" i="0" kern="1200" dirty="0" smtClean="0">
                <a:solidFill>
                  <a:schemeClr val="tx1"/>
                </a:solidFill>
                <a:effectLst/>
                <a:latin typeface="+mn-lt"/>
                <a:ea typeface="+mn-ea"/>
                <a:cs typeface="+mn-cs"/>
              </a:rPr>
              <a:t>).  Stress </a:t>
            </a:r>
            <a:r>
              <a:rPr lang="en-US" sz="1200" b="0" i="0" kern="1200" dirty="0" err="1" smtClean="0">
                <a:solidFill>
                  <a:schemeClr val="tx1"/>
                </a:solidFill>
                <a:effectLst/>
                <a:latin typeface="+mn-lt"/>
                <a:ea typeface="+mn-ea"/>
                <a:cs typeface="+mn-cs"/>
              </a:rPr>
              <a:t>majorization</a:t>
            </a:r>
            <a:r>
              <a:rPr lang="en-US" sz="1200" b="0" i="0" kern="1200" baseline="0" dirty="0" smtClean="0">
                <a:solidFill>
                  <a:schemeClr val="tx1"/>
                </a:solidFill>
                <a:effectLst/>
                <a:latin typeface="+mn-lt"/>
                <a:ea typeface="+mn-ea"/>
                <a:cs typeface="+mn-cs"/>
              </a:rPr>
              <a:t> is an example of non-linear dimensionality reduction.</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15</a:t>
            </a:fld>
            <a:endParaRPr lang="en-US"/>
          </a:p>
        </p:txBody>
      </p:sp>
    </p:spTree>
    <p:extLst>
      <p:ext uri="{BB962C8B-B14F-4D97-AF65-F5344CB8AC3E}">
        <p14:creationId xmlns:p14="http://schemas.microsoft.com/office/powerpoint/2010/main" val="382565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Given: Low-dim. surface embedded nonlinearly in high-dim. space Such a structure is called a Manifold</a:t>
            </a:r>
            <a:endParaRPr lang="en-US" dirty="0"/>
          </a:p>
        </p:txBody>
      </p:sp>
      <p:sp>
        <p:nvSpPr>
          <p:cNvPr id="4" name="Slide Number Placeholder 3"/>
          <p:cNvSpPr>
            <a:spLocks noGrp="1"/>
          </p:cNvSpPr>
          <p:nvPr>
            <p:ph type="sldNum" sz="quarter" idx="10"/>
          </p:nvPr>
        </p:nvSpPr>
        <p:spPr/>
        <p:txBody>
          <a:bodyPr/>
          <a:lstStyle/>
          <a:p>
            <a:fld id="{B255A4AE-2CF5-435E-8BB7-03AEA3238289}" type="slidenum">
              <a:rPr lang="en-US" smtClean="0"/>
              <a:t>16</a:t>
            </a:fld>
            <a:endParaRPr lang="en-US"/>
          </a:p>
        </p:txBody>
      </p:sp>
    </p:spTree>
    <p:extLst>
      <p:ext uri="{BB962C8B-B14F-4D97-AF65-F5344CB8AC3E}">
        <p14:creationId xmlns:p14="http://schemas.microsoft.com/office/powerpoint/2010/main" val="1336468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7141BA-B946-4B06-8356-0A4C6E9545F7}" type="datetimeFigureOut">
              <a:rPr lang="en-US" smtClean="0"/>
              <a:t>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2E351-02A2-4713-90DF-E36500883EB4}" type="slidenum">
              <a:rPr lang="en-US" smtClean="0"/>
              <a:t>‹#›</a:t>
            </a:fld>
            <a:endParaRPr lang="en-US"/>
          </a:p>
        </p:txBody>
      </p:sp>
    </p:spTree>
    <p:extLst>
      <p:ext uri="{BB962C8B-B14F-4D97-AF65-F5344CB8AC3E}">
        <p14:creationId xmlns:p14="http://schemas.microsoft.com/office/powerpoint/2010/main" val="108669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7141BA-B946-4B06-8356-0A4C6E9545F7}" type="datetimeFigureOut">
              <a:rPr lang="en-US" smtClean="0"/>
              <a:t>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2E351-02A2-4713-90DF-E36500883EB4}" type="slidenum">
              <a:rPr lang="en-US" smtClean="0"/>
              <a:t>‹#›</a:t>
            </a:fld>
            <a:endParaRPr lang="en-US"/>
          </a:p>
        </p:txBody>
      </p:sp>
    </p:spTree>
    <p:extLst>
      <p:ext uri="{BB962C8B-B14F-4D97-AF65-F5344CB8AC3E}">
        <p14:creationId xmlns:p14="http://schemas.microsoft.com/office/powerpoint/2010/main" val="925042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7141BA-B946-4B06-8356-0A4C6E9545F7}" type="datetimeFigureOut">
              <a:rPr lang="en-US" smtClean="0"/>
              <a:t>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2E351-02A2-4713-90DF-E36500883EB4}" type="slidenum">
              <a:rPr lang="en-US" smtClean="0"/>
              <a:t>‹#›</a:t>
            </a:fld>
            <a:endParaRPr lang="en-US"/>
          </a:p>
        </p:txBody>
      </p:sp>
    </p:spTree>
    <p:extLst>
      <p:ext uri="{BB962C8B-B14F-4D97-AF65-F5344CB8AC3E}">
        <p14:creationId xmlns:p14="http://schemas.microsoft.com/office/powerpoint/2010/main" val="1696590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Title Text</a:t>
            </a:r>
          </a:p>
        </p:txBody>
      </p:sp>
      <p:sp>
        <p:nvSpPr>
          <p:cNvPr id="127" name="Shape 12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28088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7141BA-B946-4B06-8356-0A4C6E9545F7}" type="datetimeFigureOut">
              <a:rPr lang="en-US" smtClean="0"/>
              <a:t>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2E351-02A2-4713-90DF-E36500883EB4}" type="slidenum">
              <a:rPr lang="en-US" smtClean="0"/>
              <a:t>‹#›</a:t>
            </a:fld>
            <a:endParaRPr lang="en-US"/>
          </a:p>
        </p:txBody>
      </p:sp>
    </p:spTree>
    <p:extLst>
      <p:ext uri="{BB962C8B-B14F-4D97-AF65-F5344CB8AC3E}">
        <p14:creationId xmlns:p14="http://schemas.microsoft.com/office/powerpoint/2010/main" val="1849042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7141BA-B946-4B06-8356-0A4C6E9545F7}" type="datetimeFigureOut">
              <a:rPr lang="en-US" smtClean="0"/>
              <a:t>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2E351-02A2-4713-90DF-E36500883EB4}" type="slidenum">
              <a:rPr lang="en-US" smtClean="0"/>
              <a:t>‹#›</a:t>
            </a:fld>
            <a:endParaRPr lang="en-US"/>
          </a:p>
        </p:txBody>
      </p:sp>
    </p:spTree>
    <p:extLst>
      <p:ext uri="{BB962C8B-B14F-4D97-AF65-F5344CB8AC3E}">
        <p14:creationId xmlns:p14="http://schemas.microsoft.com/office/powerpoint/2010/main" val="3275953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7141BA-B946-4B06-8356-0A4C6E9545F7}" type="datetimeFigureOut">
              <a:rPr lang="en-US" smtClean="0"/>
              <a:t>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2E351-02A2-4713-90DF-E36500883EB4}" type="slidenum">
              <a:rPr lang="en-US" smtClean="0"/>
              <a:t>‹#›</a:t>
            </a:fld>
            <a:endParaRPr lang="en-US"/>
          </a:p>
        </p:txBody>
      </p:sp>
    </p:spTree>
    <p:extLst>
      <p:ext uri="{BB962C8B-B14F-4D97-AF65-F5344CB8AC3E}">
        <p14:creationId xmlns:p14="http://schemas.microsoft.com/office/powerpoint/2010/main" val="3035035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7141BA-B946-4B06-8356-0A4C6E9545F7}" type="datetimeFigureOut">
              <a:rPr lang="en-US" smtClean="0"/>
              <a:t>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F2E351-02A2-4713-90DF-E36500883EB4}" type="slidenum">
              <a:rPr lang="en-US" smtClean="0"/>
              <a:t>‹#›</a:t>
            </a:fld>
            <a:endParaRPr lang="en-US"/>
          </a:p>
        </p:txBody>
      </p:sp>
    </p:spTree>
    <p:extLst>
      <p:ext uri="{BB962C8B-B14F-4D97-AF65-F5344CB8AC3E}">
        <p14:creationId xmlns:p14="http://schemas.microsoft.com/office/powerpoint/2010/main" val="1361706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7141BA-B946-4B06-8356-0A4C6E9545F7}" type="datetimeFigureOut">
              <a:rPr lang="en-US" smtClean="0"/>
              <a:t>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F2E351-02A2-4713-90DF-E36500883EB4}" type="slidenum">
              <a:rPr lang="en-US" smtClean="0"/>
              <a:t>‹#›</a:t>
            </a:fld>
            <a:endParaRPr lang="en-US"/>
          </a:p>
        </p:txBody>
      </p:sp>
    </p:spTree>
    <p:extLst>
      <p:ext uri="{BB962C8B-B14F-4D97-AF65-F5344CB8AC3E}">
        <p14:creationId xmlns:p14="http://schemas.microsoft.com/office/powerpoint/2010/main" val="4216069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7141BA-B946-4B06-8356-0A4C6E9545F7}" type="datetimeFigureOut">
              <a:rPr lang="en-US" smtClean="0"/>
              <a:t>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F2E351-02A2-4713-90DF-E36500883EB4}" type="slidenum">
              <a:rPr lang="en-US" smtClean="0"/>
              <a:t>‹#›</a:t>
            </a:fld>
            <a:endParaRPr lang="en-US"/>
          </a:p>
        </p:txBody>
      </p:sp>
    </p:spTree>
    <p:extLst>
      <p:ext uri="{BB962C8B-B14F-4D97-AF65-F5344CB8AC3E}">
        <p14:creationId xmlns:p14="http://schemas.microsoft.com/office/powerpoint/2010/main" val="180430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7141BA-B946-4B06-8356-0A4C6E9545F7}" type="datetimeFigureOut">
              <a:rPr lang="en-US" smtClean="0"/>
              <a:t>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2E351-02A2-4713-90DF-E36500883EB4}" type="slidenum">
              <a:rPr lang="en-US" smtClean="0"/>
              <a:t>‹#›</a:t>
            </a:fld>
            <a:endParaRPr lang="en-US"/>
          </a:p>
        </p:txBody>
      </p:sp>
    </p:spTree>
    <p:extLst>
      <p:ext uri="{BB962C8B-B14F-4D97-AF65-F5344CB8AC3E}">
        <p14:creationId xmlns:p14="http://schemas.microsoft.com/office/powerpoint/2010/main" val="867332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7141BA-B946-4B06-8356-0A4C6E9545F7}" type="datetimeFigureOut">
              <a:rPr lang="en-US" smtClean="0"/>
              <a:t>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2E351-02A2-4713-90DF-E36500883EB4}" type="slidenum">
              <a:rPr lang="en-US" smtClean="0"/>
              <a:t>‹#›</a:t>
            </a:fld>
            <a:endParaRPr lang="en-US"/>
          </a:p>
        </p:txBody>
      </p:sp>
    </p:spTree>
    <p:extLst>
      <p:ext uri="{BB962C8B-B14F-4D97-AF65-F5344CB8AC3E}">
        <p14:creationId xmlns:p14="http://schemas.microsoft.com/office/powerpoint/2010/main" val="306365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141BA-B946-4B06-8356-0A4C6E9545F7}" type="datetimeFigureOut">
              <a:rPr lang="en-US" smtClean="0"/>
              <a:t>1/7/2017</a:t>
            </a:fld>
            <a:endParaRPr lang="en-US"/>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F2E351-02A2-4713-90DF-E36500883EB4}" type="slidenum">
              <a:rPr lang="en-US" smtClean="0"/>
              <a:t>‹#›</a:t>
            </a:fld>
            <a:endParaRPr lang="en-US"/>
          </a:p>
        </p:txBody>
      </p:sp>
    </p:spTree>
    <p:extLst>
      <p:ext uri="{BB962C8B-B14F-4D97-AF65-F5344CB8AC3E}">
        <p14:creationId xmlns:p14="http://schemas.microsoft.com/office/powerpoint/2010/main" val="1050304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emf"/></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tif"/><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tif"/><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tif"/><Relationship Id="rId12" Type="http://schemas.openxmlformats.org/officeDocument/2006/relationships/image" Target="../media/image15.tif"/><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tif"/><Relationship Id="rId20"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9.jpeg"/><Relationship Id="rId11" Type="http://schemas.openxmlformats.org/officeDocument/2006/relationships/image" Target="../media/image14.png"/><Relationship Id="rId24" Type="http://schemas.openxmlformats.org/officeDocument/2006/relationships/image" Target="../media/image27.jpe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tif"/><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tif"/><Relationship Id="rId27" Type="http://schemas.openxmlformats.org/officeDocument/2006/relationships/image" Target="../media/image30.tif"/></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image" Target="../media/image90.emf"/></Relationships>
</file>

<file path=ppt/slides/_rels/slide57.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102.emf"/><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6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102.emf"/><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5" y="-951473"/>
            <a:ext cx="9963665" cy="2387600"/>
          </a:xfrm>
        </p:spPr>
        <p:txBody>
          <a:bodyPr>
            <a:normAutofit/>
          </a:bodyPr>
          <a:lstStyle/>
          <a:p>
            <a:pPr algn="l"/>
            <a:r>
              <a:rPr lang="en-US" sz="3600" dirty="0" err="1"/>
              <a:t>TreeScaper</a:t>
            </a:r>
            <a:r>
              <a:rPr lang="en-US" sz="3600" dirty="0"/>
              <a:t>: Using Networks to Explore, Quantify, and Summarize Phylogenetic Tree Space</a:t>
            </a:r>
          </a:p>
        </p:txBody>
      </p:sp>
      <p:sp>
        <p:nvSpPr>
          <p:cNvPr id="3" name="Subtitle 2"/>
          <p:cNvSpPr>
            <a:spLocks noGrp="1"/>
          </p:cNvSpPr>
          <p:nvPr>
            <p:ph type="subTitle" idx="1"/>
          </p:nvPr>
        </p:nvSpPr>
        <p:spPr>
          <a:xfrm>
            <a:off x="1524000" y="5702692"/>
            <a:ext cx="9144000" cy="1655763"/>
          </a:xfrm>
        </p:spPr>
        <p:txBody>
          <a:bodyPr/>
          <a:lstStyle/>
          <a:p>
            <a:r>
              <a:rPr lang="en-US" b="1" dirty="0"/>
              <a:t>Jeremy </a:t>
            </a:r>
            <a:r>
              <a:rPr lang="en-US" b="1" dirty="0" smtClean="0"/>
              <a:t>Ash</a:t>
            </a:r>
            <a:r>
              <a:rPr lang="en-US" dirty="0" smtClean="0"/>
              <a:t>, </a:t>
            </a:r>
            <a:r>
              <a:rPr lang="en-US" dirty="0"/>
              <a:t>Wen </a:t>
            </a:r>
            <a:r>
              <a:rPr lang="en-US" dirty="0" smtClean="0"/>
              <a:t>Huang, </a:t>
            </a:r>
            <a:r>
              <a:rPr lang="en-US" dirty="0" err="1"/>
              <a:t>Guifang</a:t>
            </a:r>
            <a:r>
              <a:rPr lang="en-US" dirty="0"/>
              <a:t> </a:t>
            </a:r>
            <a:r>
              <a:rPr lang="en-US" dirty="0" smtClean="0"/>
              <a:t>Zhou, </a:t>
            </a:r>
            <a:r>
              <a:rPr lang="en-US" dirty="0"/>
              <a:t>Melissa </a:t>
            </a:r>
            <a:r>
              <a:rPr lang="en-US" dirty="0" err="1" smtClean="0"/>
              <a:t>Marchand</a:t>
            </a:r>
            <a:r>
              <a:rPr lang="en-US" dirty="0" smtClean="0"/>
              <a:t>, Paul Van </a:t>
            </a:r>
            <a:r>
              <a:rPr lang="en-US" dirty="0" err="1" smtClean="0"/>
              <a:t>Dooren</a:t>
            </a:r>
            <a:r>
              <a:rPr lang="en-US" dirty="0" smtClean="0"/>
              <a:t>, James </a:t>
            </a:r>
            <a:r>
              <a:rPr lang="en-US" dirty="0" err="1" smtClean="0"/>
              <a:t>Wilgenbusch</a:t>
            </a:r>
            <a:r>
              <a:rPr lang="en-US" dirty="0" smtClean="0"/>
              <a:t>, </a:t>
            </a:r>
            <a:r>
              <a:rPr lang="en-US" dirty="0"/>
              <a:t>Kyle </a:t>
            </a:r>
            <a:r>
              <a:rPr lang="en-US" dirty="0" err="1" smtClean="0"/>
              <a:t>Gallivan</a:t>
            </a:r>
            <a:r>
              <a:rPr lang="en-US" dirty="0" smtClean="0"/>
              <a:t>, </a:t>
            </a:r>
            <a:r>
              <a:rPr lang="en-US" dirty="0"/>
              <a:t>Jeremy M. </a:t>
            </a:r>
            <a:r>
              <a:rPr lang="en-US" dirty="0" smtClean="0"/>
              <a:t>Brown</a:t>
            </a:r>
            <a:endParaRPr lang="en-US" dirty="0"/>
          </a:p>
          <a:p>
            <a:endParaRPr lang="en-US" dirty="0"/>
          </a:p>
        </p:txBody>
      </p:sp>
      <p:pic>
        <p:nvPicPr>
          <p:cNvPr id="4" name="Picture 3"/>
          <p:cNvPicPr>
            <a:picLocks noChangeAspect="1"/>
          </p:cNvPicPr>
          <p:nvPr/>
        </p:nvPicPr>
        <p:blipFill>
          <a:blip r:embed="rId3"/>
          <a:stretch>
            <a:fillRect/>
          </a:stretch>
        </p:blipFill>
        <p:spPr>
          <a:xfrm>
            <a:off x="3895214" y="1754983"/>
            <a:ext cx="4401580" cy="3628859"/>
          </a:xfrm>
          <a:prstGeom prst="rect">
            <a:avLst/>
          </a:prstGeom>
        </p:spPr>
      </p:pic>
      <p:pic>
        <p:nvPicPr>
          <p:cNvPr id="1026" name="Picture 2" descr="https://brand.ncsu.edu/img/logo/brick2x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765" y="1933062"/>
            <a:ext cx="2440983" cy="12043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8296802" y="1754983"/>
            <a:ext cx="3701593" cy="3416741"/>
          </a:xfrm>
          <a:prstGeom prst="rect">
            <a:avLst/>
          </a:prstGeom>
        </p:spPr>
      </p:pic>
      <p:pic>
        <p:nvPicPr>
          <p:cNvPr id="7" name="Picture 6"/>
          <p:cNvPicPr>
            <a:picLocks noChangeAspect="1"/>
          </p:cNvPicPr>
          <p:nvPr/>
        </p:nvPicPr>
        <p:blipFill>
          <a:blip r:embed="rId6"/>
          <a:stretch>
            <a:fillRect/>
          </a:stretch>
        </p:blipFill>
        <p:spPr>
          <a:xfrm>
            <a:off x="1321077" y="3258969"/>
            <a:ext cx="2045721" cy="2003715"/>
          </a:xfrm>
          <a:prstGeom prst="rect">
            <a:avLst/>
          </a:prstGeom>
        </p:spPr>
      </p:pic>
    </p:spTree>
    <p:extLst>
      <p:ext uri="{BB962C8B-B14F-4D97-AF65-F5344CB8AC3E}">
        <p14:creationId xmlns:p14="http://schemas.microsoft.com/office/powerpoint/2010/main" val="3302618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idx="4294967295"/>
          </p:nvPr>
        </p:nvSpPr>
        <p:spPr>
          <a:xfrm>
            <a:off x="2073276" y="320674"/>
            <a:ext cx="8114017" cy="1119487"/>
          </a:xfrm>
          <a:prstGeom prst="rect">
            <a:avLst/>
          </a:prstGeom>
          <a:noFill/>
          <a:ln>
            <a:noFill/>
          </a:ln>
        </p:spPr>
        <p:txBody>
          <a:bodyPr vert="horz" lIns="34291" tIns="34291" rIns="34291" bIns="34291" rtlCol="0" anchor="ctr" anchorCtr="0">
            <a:noAutofit/>
          </a:bodyPr>
          <a:lstStyle/>
          <a:p>
            <a:pPr>
              <a:lnSpc>
                <a:spcPct val="119886"/>
              </a:lnSpc>
              <a:spcBef>
                <a:spcPts val="0"/>
              </a:spcBef>
            </a:pPr>
            <a:r>
              <a:rPr lang="en-US" sz="4399" dirty="0">
                <a:latin typeface="Arial"/>
                <a:ea typeface="Arial"/>
                <a:cs typeface="Arial"/>
                <a:sym typeface="Arial"/>
              </a:rPr>
              <a:t>Our Contribution</a:t>
            </a:r>
          </a:p>
        </p:txBody>
      </p:sp>
      <p:sp>
        <p:nvSpPr>
          <p:cNvPr id="52" name="Shape 52"/>
          <p:cNvSpPr txBox="1"/>
          <p:nvPr/>
        </p:nvSpPr>
        <p:spPr>
          <a:xfrm>
            <a:off x="2073282" y="1646238"/>
            <a:ext cx="8114017" cy="4072252"/>
          </a:xfrm>
          <a:prstGeom prst="rect">
            <a:avLst/>
          </a:prstGeom>
          <a:noFill/>
          <a:ln>
            <a:noFill/>
          </a:ln>
        </p:spPr>
        <p:txBody>
          <a:bodyPr lIns="34291" tIns="34291" rIns="34291" bIns="34291" anchor="t" anchorCtr="0">
            <a:noAutofit/>
          </a:bodyPr>
          <a:lstStyle/>
          <a:p>
            <a:pPr marL="551141" indent="-457167">
              <a:lnSpc>
                <a:spcPct val="119921"/>
              </a:lnSpc>
              <a:buClr>
                <a:srgbClr val="000000"/>
              </a:buClr>
              <a:buSzPct val="98765"/>
              <a:buFont typeface="Arial" panose="020B0604020202020204" pitchFamily="34" charset="0"/>
              <a:buChar char="•"/>
            </a:pPr>
            <a:r>
              <a:rPr lang="en-US" sz="2800" dirty="0">
                <a:latin typeface="Arial"/>
                <a:ea typeface="Arial"/>
                <a:cs typeface="Arial"/>
                <a:sym typeface="Arial"/>
              </a:rPr>
              <a:t>Does the Nonlinear Dimensionality Reduction (NLDR) method matter?</a:t>
            </a:r>
          </a:p>
          <a:p>
            <a:pPr marL="1008305" lvl="1" indent="-457167">
              <a:lnSpc>
                <a:spcPct val="119921"/>
              </a:lnSpc>
              <a:buClr>
                <a:srgbClr val="000000"/>
              </a:buClr>
              <a:buSzPct val="98765"/>
              <a:buFont typeface="Arial" panose="020B0604020202020204" pitchFamily="34" charset="0"/>
              <a:buChar char="•"/>
            </a:pPr>
            <a:r>
              <a:rPr lang="en-US" sz="2400" dirty="0">
                <a:latin typeface="Arial"/>
                <a:ea typeface="Arial"/>
                <a:cs typeface="Arial"/>
                <a:sym typeface="Arial"/>
              </a:rPr>
              <a:t>How to measure the quality of the NLDR visualization? </a:t>
            </a:r>
          </a:p>
          <a:p>
            <a:pPr marL="551141" indent="-457167">
              <a:lnSpc>
                <a:spcPct val="119921"/>
              </a:lnSpc>
              <a:spcBef>
                <a:spcPts val="572"/>
              </a:spcBef>
              <a:buClr>
                <a:srgbClr val="7F7F7F"/>
              </a:buClr>
              <a:buSzPct val="98765"/>
              <a:buFont typeface="Arial" panose="020B0604020202020204" pitchFamily="34" charset="0"/>
              <a:buChar char="•"/>
            </a:pPr>
            <a:r>
              <a:rPr lang="en-US" sz="2800" dirty="0">
                <a:latin typeface="Arial"/>
                <a:ea typeface="Arial"/>
                <a:cs typeface="Arial"/>
                <a:sym typeface="Arial"/>
              </a:rPr>
              <a:t>What is the intrinsic dimensionality of the data?</a:t>
            </a:r>
          </a:p>
          <a:p>
            <a:pPr marL="1008305" lvl="1" indent="-457167">
              <a:lnSpc>
                <a:spcPct val="119921"/>
              </a:lnSpc>
              <a:spcBef>
                <a:spcPts val="572"/>
              </a:spcBef>
              <a:buClr>
                <a:srgbClr val="7F7F7F"/>
              </a:buClr>
              <a:buSzPct val="98765"/>
              <a:buFont typeface="Arial" panose="020B0604020202020204" pitchFamily="34" charset="0"/>
              <a:buChar char="•"/>
            </a:pPr>
            <a:r>
              <a:rPr lang="en-US" sz="2400" dirty="0">
                <a:latin typeface="Arial"/>
                <a:ea typeface="Arial"/>
                <a:cs typeface="Arial"/>
                <a:sym typeface="Arial"/>
              </a:rPr>
              <a:t>Is 3D needed to fit tree-to-tree distances?</a:t>
            </a:r>
          </a:p>
          <a:p>
            <a:pPr marL="551141" indent="-457167">
              <a:lnSpc>
                <a:spcPct val="119921"/>
              </a:lnSpc>
              <a:spcBef>
                <a:spcPts val="572"/>
              </a:spcBef>
              <a:buClr>
                <a:srgbClr val="7F7F7F"/>
              </a:buClr>
              <a:buSzPct val="98765"/>
              <a:buFont typeface="Arial" panose="020B0604020202020204" pitchFamily="34" charset="0"/>
              <a:buChar char="•"/>
            </a:pPr>
            <a:r>
              <a:rPr lang="en-US" sz="2800" dirty="0">
                <a:latin typeface="Arial"/>
                <a:ea typeface="Arial"/>
                <a:cs typeface="Arial"/>
                <a:sym typeface="Arial"/>
              </a:rPr>
              <a:t>Develop software for exploring large sets of trees.</a:t>
            </a:r>
          </a:p>
          <a:p>
            <a:pPr marL="1008305" lvl="1" indent="-457167">
              <a:lnSpc>
                <a:spcPct val="119921"/>
              </a:lnSpc>
              <a:spcBef>
                <a:spcPts val="572"/>
              </a:spcBef>
              <a:buClr>
                <a:srgbClr val="7F7F7F"/>
              </a:buClr>
              <a:buSzPct val="98765"/>
              <a:buFont typeface="Arial" panose="020B0604020202020204" pitchFamily="34" charset="0"/>
              <a:buChar char="•"/>
            </a:pPr>
            <a:r>
              <a:rPr lang="en-US" sz="2400" dirty="0">
                <a:latin typeface="Arial"/>
                <a:ea typeface="Arial"/>
                <a:cs typeface="Arial"/>
                <a:sym typeface="Arial"/>
              </a:rPr>
              <a:t>Written in C++ with efficient computational methods</a:t>
            </a:r>
          </a:p>
        </p:txBody>
      </p:sp>
    </p:spTree>
    <p:extLst>
      <p:ext uri="{BB962C8B-B14F-4D97-AF65-F5344CB8AC3E}">
        <p14:creationId xmlns:p14="http://schemas.microsoft.com/office/powerpoint/2010/main" val="2945002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Phylogenetic Bipartitions</a:t>
            </a:r>
            <a:endParaRPr lang="en-US" dirty="0"/>
          </a:p>
        </p:txBody>
      </p:sp>
      <p:pic>
        <p:nvPicPr>
          <p:cNvPr id="4" name="Picture 3" descr="Tree.cat.seqs.nex.con.pdf"/>
          <p:cNvPicPr>
            <a:picLocks/>
          </p:cNvPicPr>
          <p:nvPr/>
        </p:nvPicPr>
        <p:blipFill>
          <a:blip r:embed="rId3">
            <a:extLst>
              <a:ext uri="{28A0092B-C50C-407E-A947-70E740481C1C}">
                <a14:useLocalDpi xmlns:a14="http://schemas.microsoft.com/office/drawing/2010/main" val="0"/>
              </a:ext>
            </a:extLst>
          </a:blip>
          <a:stretch>
            <a:fillRect/>
          </a:stretch>
        </p:blipFill>
        <p:spPr>
          <a:xfrm>
            <a:off x="4050963" y="1569315"/>
            <a:ext cx="7302843" cy="4744995"/>
          </a:xfrm>
          <a:prstGeom prst="rect">
            <a:avLst/>
          </a:prstGeom>
        </p:spPr>
      </p:pic>
      <p:pic>
        <p:nvPicPr>
          <p:cNvPr id="5" name="Picture 4"/>
          <p:cNvPicPr>
            <a:picLocks noChangeAspect="1"/>
          </p:cNvPicPr>
          <p:nvPr/>
        </p:nvPicPr>
        <p:blipFill>
          <a:blip r:embed="rId4"/>
          <a:stretch>
            <a:fillRect/>
          </a:stretch>
        </p:blipFill>
        <p:spPr>
          <a:xfrm flipH="1">
            <a:off x="7085015" y="2765488"/>
            <a:ext cx="231768" cy="258779"/>
          </a:xfrm>
          <a:prstGeom prst="rect">
            <a:avLst/>
          </a:prstGeom>
        </p:spPr>
      </p:pic>
      <p:sp>
        <p:nvSpPr>
          <p:cNvPr id="6" name="TextBox 5"/>
          <p:cNvSpPr txBox="1"/>
          <p:nvPr/>
        </p:nvSpPr>
        <p:spPr>
          <a:xfrm>
            <a:off x="533403" y="2680723"/>
            <a:ext cx="3212757" cy="1569660"/>
          </a:xfrm>
          <a:prstGeom prst="rect">
            <a:avLst/>
          </a:prstGeom>
          <a:noFill/>
        </p:spPr>
        <p:txBody>
          <a:bodyPr wrap="square" rtlCol="0">
            <a:spAutoFit/>
          </a:bodyPr>
          <a:lstStyle/>
          <a:p>
            <a:r>
              <a:rPr lang="en-US" sz="2400" b="1" dirty="0"/>
              <a:t>Bipartition:</a:t>
            </a:r>
          </a:p>
          <a:p>
            <a:pPr marL="342874" indent="-342874">
              <a:buFont typeface="Arial" panose="020B0604020202020204" pitchFamily="34" charset="0"/>
              <a:buChar char="•"/>
            </a:pPr>
            <a:r>
              <a:rPr lang="en-US" sz="2400" b="1" dirty="0"/>
              <a:t>A division of the elements of the set into two groups</a:t>
            </a:r>
          </a:p>
        </p:txBody>
      </p:sp>
      <p:sp>
        <p:nvSpPr>
          <p:cNvPr id="7" name="Slide Number Placeholder 6"/>
          <p:cNvSpPr>
            <a:spLocks noGrp="1"/>
          </p:cNvSpPr>
          <p:nvPr>
            <p:ph type="sldNum" sz="quarter" idx="12"/>
          </p:nvPr>
        </p:nvSpPr>
        <p:spPr/>
        <p:txBody>
          <a:bodyPr/>
          <a:lstStyle/>
          <a:p>
            <a:fld id="{C78632A9-1B2C-46F7-945C-5C72C280A5D0}" type="slidenum">
              <a:rPr lang="en-US" smtClean="0"/>
              <a:t>11</a:t>
            </a:fld>
            <a:endParaRPr lang="en-US"/>
          </a:p>
        </p:txBody>
      </p:sp>
      <p:sp>
        <p:nvSpPr>
          <p:cNvPr id="3" name="TextBox 2"/>
          <p:cNvSpPr txBox="1"/>
          <p:nvPr/>
        </p:nvSpPr>
        <p:spPr>
          <a:xfrm>
            <a:off x="533406" y="4250380"/>
            <a:ext cx="3364831" cy="1107996"/>
          </a:xfrm>
          <a:prstGeom prst="rect">
            <a:avLst/>
          </a:prstGeom>
          <a:noFill/>
        </p:spPr>
        <p:txBody>
          <a:bodyPr wrap="square" rtlCol="0">
            <a:spAutoFit/>
          </a:bodyPr>
          <a:lstStyle/>
          <a:p>
            <a:pPr marL="342874" indent="-342874">
              <a:buFont typeface="Arial" panose="020B0604020202020204" pitchFamily="34" charset="0"/>
              <a:buChar char="•"/>
            </a:pPr>
            <a:r>
              <a:rPr lang="en-US" sz="2400" b="1" dirty="0"/>
              <a:t>In this case:</a:t>
            </a:r>
          </a:p>
          <a:p>
            <a:pPr marL="800040" lvl="1" indent="-342874">
              <a:buFont typeface="Arial" panose="020B0604020202020204" pitchFamily="34" charset="0"/>
              <a:buChar char="•"/>
            </a:pPr>
            <a:r>
              <a:rPr lang="en-US" sz="2400" b="1" dirty="0"/>
              <a:t>(6,7,8)|(the rest)</a:t>
            </a:r>
          </a:p>
          <a:p>
            <a:endParaRPr lang="en-US" dirty="0"/>
          </a:p>
        </p:txBody>
      </p:sp>
    </p:spTree>
    <p:extLst>
      <p:ext uri="{BB962C8B-B14F-4D97-AF65-F5344CB8AC3E}">
        <p14:creationId xmlns:p14="http://schemas.microsoft.com/office/powerpoint/2010/main" val="7597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idx="4294967295"/>
          </p:nvPr>
        </p:nvSpPr>
        <p:spPr>
          <a:xfrm>
            <a:off x="2073276" y="320677"/>
            <a:ext cx="8114017" cy="1470183"/>
          </a:xfrm>
          <a:prstGeom prst="rect">
            <a:avLst/>
          </a:prstGeom>
          <a:noFill/>
          <a:ln>
            <a:noFill/>
          </a:ln>
        </p:spPr>
        <p:txBody>
          <a:bodyPr vert="horz" lIns="34291" tIns="34291" rIns="34291" bIns="34291" rtlCol="0" anchor="ctr" anchorCtr="0">
            <a:noAutofit/>
          </a:bodyPr>
          <a:lstStyle/>
          <a:p>
            <a:pPr>
              <a:lnSpc>
                <a:spcPct val="120000"/>
              </a:lnSpc>
              <a:spcBef>
                <a:spcPts val="0"/>
              </a:spcBef>
            </a:pPr>
            <a:r>
              <a:rPr lang="en-US" sz="4000" dirty="0">
                <a:latin typeface="Arial"/>
                <a:ea typeface="Arial"/>
                <a:cs typeface="Arial"/>
                <a:sym typeface="Arial"/>
              </a:rPr>
              <a:t>Plot Trees as a </a:t>
            </a:r>
            <a:br>
              <a:rPr lang="en-US" sz="4000" dirty="0">
                <a:latin typeface="Arial"/>
                <a:ea typeface="Arial"/>
                <a:cs typeface="Arial"/>
                <a:sym typeface="Arial"/>
              </a:rPr>
            </a:br>
            <a:r>
              <a:rPr lang="en-US" sz="4000" dirty="0">
                <a:latin typeface="Arial"/>
                <a:ea typeface="Arial"/>
                <a:cs typeface="Arial"/>
                <a:sym typeface="Arial"/>
              </a:rPr>
              <a:t>“Phylogenetic Landscape”</a:t>
            </a:r>
          </a:p>
        </p:txBody>
      </p:sp>
      <p:sp>
        <p:nvSpPr>
          <p:cNvPr id="36" name="Shape 36"/>
          <p:cNvSpPr txBox="1"/>
          <p:nvPr/>
        </p:nvSpPr>
        <p:spPr>
          <a:xfrm>
            <a:off x="1455509" y="2080950"/>
            <a:ext cx="4674771" cy="4072252"/>
          </a:xfrm>
          <a:prstGeom prst="rect">
            <a:avLst/>
          </a:prstGeom>
          <a:noFill/>
          <a:ln>
            <a:noFill/>
          </a:ln>
        </p:spPr>
        <p:txBody>
          <a:bodyPr lIns="34291" tIns="34291" rIns="34291" bIns="34291" anchor="t" anchorCtr="0">
            <a:noAutofit/>
          </a:bodyPr>
          <a:lstStyle/>
          <a:p>
            <a:pPr marL="342874" indent="-248900">
              <a:lnSpc>
                <a:spcPct val="119921"/>
              </a:lnSpc>
              <a:buClr>
                <a:srgbClr val="000000"/>
              </a:buClr>
              <a:buSzPct val="98765"/>
              <a:buFont typeface="Arial"/>
              <a:buChar char="●"/>
            </a:pPr>
            <a:r>
              <a:rPr lang="en-US" sz="3200" dirty="0">
                <a:latin typeface="Arial"/>
                <a:ea typeface="Arial"/>
                <a:cs typeface="Arial"/>
                <a:sym typeface="Arial"/>
              </a:rPr>
              <a:t>Generate a matrix of tree-to-tree distances</a:t>
            </a:r>
          </a:p>
          <a:p>
            <a:pPr marL="685750" lvl="1" indent="-223504">
              <a:lnSpc>
                <a:spcPct val="120089"/>
              </a:lnSpc>
              <a:spcBef>
                <a:spcPts val="507"/>
              </a:spcBef>
              <a:buClr>
                <a:srgbClr val="000000"/>
              </a:buClr>
              <a:buSzPct val="100358"/>
              <a:buFont typeface="Courier New"/>
              <a:buChar char="o"/>
            </a:pPr>
            <a:r>
              <a:rPr lang="en-US" sz="2800" dirty="0">
                <a:latin typeface="Arial"/>
                <a:ea typeface="Arial"/>
                <a:cs typeface="Arial"/>
                <a:sym typeface="Arial"/>
              </a:rPr>
              <a:t>Robinson </a:t>
            </a:r>
            <a:r>
              <a:rPr lang="en-US" sz="2800" dirty="0" err="1">
                <a:latin typeface="Arial"/>
                <a:ea typeface="Arial"/>
                <a:cs typeface="Arial"/>
                <a:sym typeface="Arial"/>
              </a:rPr>
              <a:t>Foulds</a:t>
            </a:r>
            <a:r>
              <a:rPr lang="en-US" sz="2800" dirty="0">
                <a:latin typeface="Arial"/>
                <a:ea typeface="Arial"/>
                <a:cs typeface="Arial"/>
                <a:sym typeface="Arial"/>
              </a:rPr>
              <a:t> (RF)</a:t>
            </a:r>
          </a:p>
          <a:p>
            <a:pPr marL="1142914" lvl="2" indent="-223504">
              <a:lnSpc>
                <a:spcPct val="120089"/>
              </a:lnSpc>
              <a:spcBef>
                <a:spcPts val="507"/>
              </a:spcBef>
              <a:buClr>
                <a:srgbClr val="000000"/>
              </a:buClr>
              <a:buSzPct val="100358"/>
              <a:buFont typeface="Courier New"/>
              <a:buChar char="o"/>
            </a:pPr>
            <a:r>
              <a:rPr lang="en-US" sz="2800" dirty="0">
                <a:latin typeface="Arial"/>
                <a:ea typeface="Arial"/>
                <a:cs typeface="Arial"/>
                <a:sym typeface="Arial"/>
              </a:rPr>
              <a:t>weighted or unweighted</a:t>
            </a:r>
          </a:p>
          <a:p>
            <a:pPr marL="685750" lvl="1" indent="-223504">
              <a:lnSpc>
                <a:spcPct val="120089"/>
              </a:lnSpc>
              <a:spcBef>
                <a:spcPts val="507"/>
              </a:spcBef>
              <a:buClr>
                <a:srgbClr val="000000"/>
              </a:buClr>
              <a:buSzPct val="100358"/>
              <a:buFont typeface="Courier New"/>
              <a:buChar char="o"/>
            </a:pPr>
            <a:r>
              <a:rPr lang="en-US" sz="2800" dirty="0">
                <a:latin typeface="Arial"/>
                <a:ea typeface="Arial"/>
                <a:cs typeface="Arial"/>
                <a:sym typeface="Arial"/>
              </a:rPr>
              <a:t>Matching</a:t>
            </a:r>
          </a:p>
          <a:p>
            <a:pPr marL="685750" lvl="1" indent="-223504">
              <a:lnSpc>
                <a:spcPct val="120089"/>
              </a:lnSpc>
              <a:spcBef>
                <a:spcPts val="507"/>
              </a:spcBef>
              <a:buClr>
                <a:srgbClr val="000000"/>
              </a:buClr>
              <a:buSzPct val="100358"/>
              <a:buFont typeface="Courier New"/>
              <a:buChar char="o"/>
            </a:pPr>
            <a:r>
              <a:rPr lang="en-US" sz="2800" dirty="0">
                <a:latin typeface="Arial"/>
                <a:ea typeface="Arial"/>
                <a:cs typeface="Arial"/>
                <a:sym typeface="Arial"/>
              </a:rPr>
              <a:t>Subtree Prune </a:t>
            </a:r>
            <a:r>
              <a:rPr lang="en-US" sz="2800" dirty="0" err="1">
                <a:latin typeface="Arial"/>
                <a:ea typeface="Arial"/>
                <a:cs typeface="Arial"/>
                <a:sym typeface="Arial"/>
              </a:rPr>
              <a:t>Regraft</a:t>
            </a:r>
            <a:r>
              <a:rPr lang="en-US" sz="2800" dirty="0">
                <a:latin typeface="Arial"/>
                <a:ea typeface="Arial"/>
                <a:cs typeface="Arial"/>
                <a:sym typeface="Arial"/>
              </a:rPr>
              <a:t> (SPR)</a:t>
            </a:r>
          </a:p>
        </p:txBody>
      </p:sp>
      <p:pic>
        <p:nvPicPr>
          <p:cNvPr id="2" name="Picture 1"/>
          <p:cNvPicPr>
            <a:picLocks noChangeAspect="1"/>
          </p:cNvPicPr>
          <p:nvPr/>
        </p:nvPicPr>
        <p:blipFill rotWithShape="1">
          <a:blip r:embed="rId3"/>
          <a:srcRect r="10148"/>
          <a:stretch/>
        </p:blipFill>
        <p:spPr>
          <a:xfrm>
            <a:off x="8750467" y="4874193"/>
            <a:ext cx="3287211" cy="1784007"/>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r="6542" b="61702"/>
          <a:stretch/>
        </p:blipFill>
        <p:spPr>
          <a:xfrm>
            <a:off x="8303907" y="1799695"/>
            <a:ext cx="3733771" cy="3219007"/>
          </a:xfrm>
          <a:prstGeom prst="rect">
            <a:avLst/>
          </a:prstGeom>
        </p:spPr>
      </p:pic>
      <p:sp>
        <p:nvSpPr>
          <p:cNvPr id="5" name="TextBox 4"/>
          <p:cNvSpPr txBox="1"/>
          <p:nvPr/>
        </p:nvSpPr>
        <p:spPr>
          <a:xfrm>
            <a:off x="7543332" y="5566135"/>
            <a:ext cx="983848" cy="400110"/>
          </a:xfrm>
          <a:prstGeom prst="rect">
            <a:avLst/>
          </a:prstGeom>
          <a:noFill/>
        </p:spPr>
        <p:txBody>
          <a:bodyPr wrap="square" rtlCol="0">
            <a:spAutoFit/>
          </a:bodyPr>
          <a:lstStyle/>
          <a:p>
            <a:r>
              <a:rPr lang="en-US" sz="2000" b="1" i="1" dirty="0"/>
              <a:t>SPR</a:t>
            </a:r>
          </a:p>
        </p:txBody>
      </p:sp>
      <p:sp>
        <p:nvSpPr>
          <p:cNvPr id="8" name="TextBox 7"/>
          <p:cNvSpPr txBox="1"/>
          <p:nvPr/>
        </p:nvSpPr>
        <p:spPr>
          <a:xfrm>
            <a:off x="7352321" y="3409188"/>
            <a:ext cx="1903183" cy="707886"/>
          </a:xfrm>
          <a:prstGeom prst="rect">
            <a:avLst/>
          </a:prstGeom>
          <a:noFill/>
        </p:spPr>
        <p:txBody>
          <a:bodyPr wrap="square" rtlCol="0">
            <a:spAutoFit/>
          </a:bodyPr>
          <a:lstStyle/>
          <a:p>
            <a:r>
              <a:rPr lang="en-US" sz="2000" b="1" i="1" dirty="0"/>
              <a:t>RF and Matching</a:t>
            </a:r>
          </a:p>
        </p:txBody>
      </p:sp>
      <p:sp>
        <p:nvSpPr>
          <p:cNvPr id="6" name="TextBox 5"/>
          <p:cNvSpPr txBox="1"/>
          <p:nvPr/>
        </p:nvSpPr>
        <p:spPr>
          <a:xfrm>
            <a:off x="7170057" y="4267473"/>
            <a:ext cx="1778000" cy="584775"/>
          </a:xfrm>
          <a:prstGeom prst="rect">
            <a:avLst/>
          </a:prstGeom>
          <a:noFill/>
        </p:spPr>
        <p:txBody>
          <a:bodyPr wrap="square" rtlCol="0">
            <a:spAutoFit/>
          </a:bodyPr>
          <a:lstStyle/>
          <a:p>
            <a:r>
              <a:rPr lang="en-US" sz="1600" i="1" dirty="0" err="1"/>
              <a:t>Bogdanowicz</a:t>
            </a:r>
            <a:r>
              <a:rPr lang="en-US" sz="1600" i="1" dirty="0"/>
              <a:t> et al. 2012.</a:t>
            </a:r>
          </a:p>
        </p:txBody>
      </p:sp>
      <p:sp>
        <p:nvSpPr>
          <p:cNvPr id="10" name="TextBox 9"/>
          <p:cNvSpPr txBox="1"/>
          <p:nvPr/>
        </p:nvSpPr>
        <p:spPr>
          <a:xfrm>
            <a:off x="7170057" y="5966251"/>
            <a:ext cx="1778000" cy="584775"/>
          </a:xfrm>
          <a:prstGeom prst="rect">
            <a:avLst/>
          </a:prstGeom>
          <a:noFill/>
        </p:spPr>
        <p:txBody>
          <a:bodyPr wrap="square" rtlCol="0">
            <a:spAutoFit/>
          </a:bodyPr>
          <a:lstStyle/>
          <a:p>
            <a:r>
              <a:rPr lang="en-US" sz="1600" i="1" dirty="0" err="1"/>
              <a:t>Whidden</a:t>
            </a:r>
            <a:r>
              <a:rPr lang="en-US" sz="1600" i="1" dirty="0"/>
              <a:t> and </a:t>
            </a:r>
            <a:r>
              <a:rPr lang="en-US" sz="1600" i="1" dirty="0" err="1"/>
              <a:t>Matsen</a:t>
            </a:r>
            <a:r>
              <a:rPr lang="en-US" sz="1600" i="1" dirty="0"/>
              <a:t> 2015.</a:t>
            </a:r>
          </a:p>
        </p:txBody>
      </p:sp>
    </p:spTree>
    <p:extLst>
      <p:ext uri="{BB962C8B-B14F-4D97-AF65-F5344CB8AC3E}">
        <p14:creationId xmlns:p14="http://schemas.microsoft.com/office/powerpoint/2010/main" val="218798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idx="4294967295"/>
          </p:nvPr>
        </p:nvSpPr>
        <p:spPr>
          <a:xfrm>
            <a:off x="2073276" y="320677"/>
            <a:ext cx="8114017" cy="1470183"/>
          </a:xfrm>
          <a:prstGeom prst="rect">
            <a:avLst/>
          </a:prstGeom>
          <a:noFill/>
          <a:ln>
            <a:noFill/>
          </a:ln>
        </p:spPr>
        <p:txBody>
          <a:bodyPr vert="horz" lIns="34291" tIns="34291" rIns="34291" bIns="34291" rtlCol="0" anchor="ctr" anchorCtr="0">
            <a:noAutofit/>
          </a:bodyPr>
          <a:lstStyle/>
          <a:p>
            <a:pPr>
              <a:lnSpc>
                <a:spcPct val="120000"/>
              </a:lnSpc>
              <a:spcBef>
                <a:spcPts val="0"/>
              </a:spcBef>
            </a:pPr>
            <a:r>
              <a:rPr lang="en-US" sz="4000" dirty="0">
                <a:latin typeface="Arial"/>
                <a:ea typeface="Arial"/>
                <a:cs typeface="Arial"/>
                <a:sym typeface="Arial"/>
              </a:rPr>
              <a:t>Plot Trees as a </a:t>
            </a:r>
            <a:br>
              <a:rPr lang="en-US" sz="4000" dirty="0">
                <a:latin typeface="Arial"/>
                <a:ea typeface="Arial"/>
                <a:cs typeface="Arial"/>
                <a:sym typeface="Arial"/>
              </a:rPr>
            </a:br>
            <a:r>
              <a:rPr lang="en-US" sz="4000" dirty="0">
                <a:latin typeface="Arial"/>
                <a:ea typeface="Arial"/>
                <a:cs typeface="Arial"/>
                <a:sym typeface="Arial"/>
              </a:rPr>
              <a:t>“Phylogenetic Landscape”</a:t>
            </a:r>
          </a:p>
        </p:txBody>
      </p:sp>
      <p:sp>
        <p:nvSpPr>
          <p:cNvPr id="36" name="Shape 36"/>
          <p:cNvSpPr txBox="1"/>
          <p:nvPr/>
        </p:nvSpPr>
        <p:spPr>
          <a:xfrm>
            <a:off x="950149" y="2103438"/>
            <a:ext cx="5291627" cy="4072252"/>
          </a:xfrm>
          <a:prstGeom prst="rect">
            <a:avLst/>
          </a:prstGeom>
          <a:noFill/>
          <a:ln>
            <a:noFill/>
          </a:ln>
        </p:spPr>
        <p:txBody>
          <a:bodyPr lIns="34291" tIns="34291" rIns="34291" bIns="34291" anchor="t" anchorCtr="0">
            <a:noAutofit/>
          </a:bodyPr>
          <a:lstStyle/>
          <a:p>
            <a:pPr marL="342874" indent="-248900">
              <a:lnSpc>
                <a:spcPct val="119921"/>
              </a:lnSpc>
              <a:spcBef>
                <a:spcPts val="572"/>
              </a:spcBef>
              <a:buClr>
                <a:srgbClr val="7F7F7F"/>
              </a:buClr>
              <a:buSzPct val="98765"/>
              <a:buFont typeface="Arial"/>
              <a:buChar char="●"/>
            </a:pPr>
            <a:r>
              <a:rPr lang="en-US" sz="3200" dirty="0">
                <a:latin typeface="Arial"/>
                <a:ea typeface="Arial"/>
                <a:cs typeface="Arial"/>
                <a:sym typeface="Arial"/>
              </a:rPr>
              <a:t>Use a dimensionality reduction method to project tree-to-tree distances into a 2D space</a:t>
            </a:r>
          </a:p>
        </p:txBody>
      </p:sp>
      <p:pic>
        <p:nvPicPr>
          <p:cNvPr id="4" name="pasted-image.pdf"/>
          <p:cNvPicPr>
            <a:picLocks noChangeAspect="1"/>
          </p:cNvPicPr>
          <p:nvPr/>
        </p:nvPicPr>
        <p:blipFill>
          <a:blip r:embed="rId3">
            <a:extLst/>
          </a:blip>
          <a:stretch>
            <a:fillRect/>
          </a:stretch>
        </p:blipFill>
        <p:spPr>
          <a:xfrm>
            <a:off x="7227439" y="2103445"/>
            <a:ext cx="3736920" cy="3969791"/>
          </a:xfrm>
          <a:prstGeom prst="rect">
            <a:avLst/>
          </a:prstGeom>
          <a:ln w="12700">
            <a:miter lim="400000"/>
          </a:ln>
        </p:spPr>
      </p:pic>
      <p:sp>
        <p:nvSpPr>
          <p:cNvPr id="5" name="Shape 282"/>
          <p:cNvSpPr/>
          <p:nvPr/>
        </p:nvSpPr>
        <p:spPr>
          <a:xfrm>
            <a:off x="6990534" y="1827720"/>
            <a:ext cx="892969" cy="892969"/>
          </a:xfrm>
          <a:prstGeom prst="rect">
            <a:avLst/>
          </a:prstGeom>
          <a:solidFill>
            <a:srgbClr val="FFFFFF"/>
          </a:solidFill>
          <a:ln w="12700">
            <a:miter lim="400000"/>
          </a:ln>
        </p:spPr>
        <p:txBody>
          <a:bodyPr lIns="35719" tIns="35719" rIns="35719" bIns="35719" anchor="ctr"/>
          <a:lstStyle/>
          <a:p>
            <a:pPr>
              <a:defRPr sz="2400">
                <a:solidFill>
                  <a:srgbClr val="FFFFFF"/>
                </a:solidFill>
              </a:defRPr>
            </a:pPr>
            <a:endParaRPr sz="1687"/>
          </a:p>
        </p:txBody>
      </p:sp>
    </p:spTree>
    <p:extLst>
      <p:ext uri="{BB962C8B-B14F-4D97-AF65-F5344CB8AC3E}">
        <p14:creationId xmlns:p14="http://schemas.microsoft.com/office/powerpoint/2010/main" val="1806615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Components Analysis</a:t>
            </a:r>
            <a:endParaRPr lang="en-US" dirty="0"/>
          </a:p>
        </p:txBody>
      </p:sp>
      <p:sp>
        <p:nvSpPr>
          <p:cNvPr id="5" name="TextBox 4"/>
          <p:cNvSpPr txBox="1"/>
          <p:nvPr/>
        </p:nvSpPr>
        <p:spPr>
          <a:xfrm>
            <a:off x="689814" y="2117560"/>
            <a:ext cx="4908884" cy="4678204"/>
          </a:xfrm>
          <a:prstGeom prst="rect">
            <a:avLst/>
          </a:prstGeom>
          <a:noFill/>
        </p:spPr>
        <p:txBody>
          <a:bodyPr wrap="square" rtlCol="0">
            <a:spAutoFit/>
          </a:bodyPr>
          <a:lstStyle/>
          <a:p>
            <a:pPr marL="285730" indent="-285730">
              <a:buFont typeface="Arial" panose="020B0604020202020204" pitchFamily="34" charset="0"/>
              <a:buChar char="•"/>
            </a:pPr>
            <a:r>
              <a:rPr lang="en-US" sz="2800" dirty="0"/>
              <a:t>Finds best representation of data on a lower dimensional linear surface</a:t>
            </a:r>
          </a:p>
          <a:p>
            <a:pPr marL="742895" lvl="1" indent="-285730">
              <a:buFont typeface="Arial" panose="020B0604020202020204" pitchFamily="34" charset="0"/>
              <a:buChar char="•"/>
            </a:pPr>
            <a:r>
              <a:rPr lang="en-US" sz="2800" dirty="0"/>
              <a:t>Best in terms of sum of squared residuals</a:t>
            </a:r>
          </a:p>
          <a:p>
            <a:pPr marL="285730" indent="-285730">
              <a:buFont typeface="Arial" panose="020B0604020202020204" pitchFamily="34" charset="0"/>
              <a:buChar char="•"/>
            </a:pPr>
            <a:r>
              <a:rPr lang="en-US" sz="2800" dirty="0"/>
              <a:t>Percent of variability of the data explained on the PC axes provide a measure of quality of low dimensional representation</a:t>
            </a:r>
          </a:p>
          <a:p>
            <a:pPr marL="285730" indent="-285730">
              <a:buFont typeface="Arial" panose="020B0604020202020204" pitchFamily="34" charset="0"/>
              <a:buChar char="•"/>
            </a:pPr>
            <a:endParaRPr lang="en-US" dirty="0"/>
          </a:p>
        </p:txBody>
      </p:sp>
      <p:sp>
        <p:nvSpPr>
          <p:cNvPr id="6" name="TextBox 5"/>
          <p:cNvSpPr txBox="1"/>
          <p:nvPr/>
        </p:nvSpPr>
        <p:spPr>
          <a:xfrm>
            <a:off x="8165437" y="5903400"/>
            <a:ext cx="3673643" cy="646331"/>
          </a:xfrm>
          <a:prstGeom prst="rect">
            <a:avLst/>
          </a:prstGeom>
          <a:noFill/>
        </p:spPr>
        <p:txBody>
          <a:bodyPr wrap="square" rtlCol="0">
            <a:spAutoFit/>
          </a:bodyPr>
          <a:lstStyle/>
          <a:p>
            <a:r>
              <a:rPr lang="en-US" dirty="0"/>
              <a:t>From “An Introduction to Statistical Learning” by Hastie et al.</a:t>
            </a:r>
          </a:p>
        </p:txBody>
      </p:sp>
      <p:pic>
        <p:nvPicPr>
          <p:cNvPr id="7" name="Picture 6"/>
          <p:cNvPicPr>
            <a:picLocks noChangeAspect="1"/>
          </p:cNvPicPr>
          <p:nvPr/>
        </p:nvPicPr>
        <p:blipFill>
          <a:blip r:embed="rId3"/>
          <a:stretch>
            <a:fillRect/>
          </a:stretch>
        </p:blipFill>
        <p:spPr>
          <a:xfrm>
            <a:off x="5771957" y="2538624"/>
            <a:ext cx="6420055" cy="3128209"/>
          </a:xfrm>
          <a:prstGeom prst="rect">
            <a:avLst/>
          </a:prstGeom>
        </p:spPr>
      </p:pic>
    </p:spTree>
    <p:extLst>
      <p:ext uri="{BB962C8B-B14F-4D97-AF65-F5344CB8AC3E}">
        <p14:creationId xmlns:p14="http://schemas.microsoft.com/office/powerpoint/2010/main" val="34678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Multidimensional Scaling</a:t>
            </a:r>
            <a:endParaRPr lang="en-US" dirty="0"/>
          </a:p>
        </p:txBody>
      </p:sp>
      <p:pic>
        <p:nvPicPr>
          <p:cNvPr id="1026" name="Picture 2" descr="https://i.stack.imgur.com/WvnU7.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53749" y="1753216"/>
            <a:ext cx="5509483" cy="47147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20734" y="5158620"/>
            <a:ext cx="6623636" cy="1117547"/>
          </a:xfrm>
          <a:prstGeom prst="rect">
            <a:avLst/>
          </a:prstGeom>
        </p:spPr>
      </p:pic>
      <mc:AlternateContent xmlns:mc="http://schemas.openxmlformats.org/markup-compatibility/2006" xmlns:a14="http://schemas.microsoft.com/office/drawing/2010/main">
        <mc:Choice Requires="a14">
          <p:sp>
            <p:nvSpPr>
              <p:cNvPr id="6" name="Content Placeholder 2"/>
              <p:cNvSpPr txBox="1">
                <a:spLocks/>
              </p:cNvSpPr>
              <p:nvPr/>
            </p:nvSpPr>
            <p:spPr>
              <a:xfrm>
                <a:off x="520560" y="2116589"/>
                <a:ext cx="5933357" cy="435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Given a </a:t>
                </a:r>
                <a:r>
                  <a:rPr lang="en-US" dirty="0" err="1"/>
                  <a:t>n×n</a:t>
                </a:r>
                <a:r>
                  <a:rPr lang="en-US" dirty="0"/>
                  <a:t> matrix </a:t>
                </a:r>
                <a:r>
                  <a:rPr lang="en-US" i="1" dirty="0"/>
                  <a:t>D</a:t>
                </a:r>
                <a:r>
                  <a:rPr lang="en-US" dirty="0"/>
                  <a:t> of pairwise distances between n points, find a low-dimensional embedding of data points in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ℝ</m:t>
                        </m:r>
                      </m:e>
                      <m:sup>
                        <m:r>
                          <a:rPr lang="en-US" i="1" dirty="0">
                            <a:latin typeface="Cambria Math" panose="02040503050406030204" pitchFamily="18" charset="0"/>
                          </a:rPr>
                          <m:t>𝑘</m:t>
                        </m:r>
                      </m:sup>
                    </m:sSup>
                  </m:oMath>
                </a14:m>
                <a:r>
                  <a:rPr lang="en-US" dirty="0"/>
                  <a:t> such that distances between them approximate the given distances.</a:t>
                </a:r>
              </a:p>
              <a:p>
                <a:r>
                  <a:rPr lang="en-US" dirty="0"/>
                  <a:t>Stress </a:t>
                </a:r>
                <a:r>
                  <a:rPr lang="en-US" dirty="0" err="1"/>
                  <a:t>Majorization</a:t>
                </a:r>
                <a:r>
                  <a:rPr lang="en-US" dirty="0"/>
                  <a:t> Cost Function:</a:t>
                </a:r>
              </a:p>
              <a:p>
                <a:endParaRPr lang="en-US" dirty="0"/>
              </a:p>
              <a:p>
                <a:endParaRPr lang="en-US"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520560" y="2116589"/>
                <a:ext cx="5933357" cy="4351339"/>
              </a:xfrm>
              <a:prstGeom prst="rect">
                <a:avLst/>
              </a:prstGeom>
              <a:blipFill rotWithShape="0">
                <a:blip r:embed="rId5"/>
                <a:stretch>
                  <a:fillRect l="-1848" t="-2241" r="-1951"/>
                </a:stretch>
              </a:blipFill>
            </p:spPr>
            <p:txBody>
              <a:bodyPr/>
              <a:lstStyle/>
              <a:p>
                <a:r>
                  <a:rPr lang="en-US">
                    <a:noFill/>
                  </a:rPr>
                  <a:t> </a:t>
                </a:r>
              </a:p>
            </p:txBody>
          </p:sp>
        </mc:Fallback>
      </mc:AlternateContent>
      <p:sp>
        <p:nvSpPr>
          <p:cNvPr id="5" name="TextBox 4"/>
          <p:cNvSpPr txBox="1"/>
          <p:nvPr/>
        </p:nvSpPr>
        <p:spPr>
          <a:xfrm>
            <a:off x="6944372" y="4597524"/>
            <a:ext cx="1263421" cy="369332"/>
          </a:xfrm>
          <a:prstGeom prst="rect">
            <a:avLst/>
          </a:prstGeom>
          <a:solidFill>
            <a:schemeClr val="bg1"/>
          </a:solidFill>
        </p:spPr>
        <p:txBody>
          <a:bodyPr wrap="square" rtlCol="0">
            <a:spAutoFit/>
          </a:bodyPr>
          <a:lstStyle/>
          <a:p>
            <a:pPr algn="r"/>
            <a:r>
              <a:rPr lang="en-US" dirty="0"/>
              <a:t>PCA</a:t>
            </a:r>
          </a:p>
        </p:txBody>
      </p:sp>
      <p:sp>
        <p:nvSpPr>
          <p:cNvPr id="8" name="TextBox 7"/>
          <p:cNvSpPr txBox="1"/>
          <p:nvPr/>
        </p:nvSpPr>
        <p:spPr>
          <a:xfrm>
            <a:off x="6653747" y="2233061"/>
            <a:ext cx="1554040" cy="369332"/>
          </a:xfrm>
          <a:prstGeom prst="rect">
            <a:avLst/>
          </a:prstGeom>
          <a:solidFill>
            <a:schemeClr val="bg1"/>
          </a:solidFill>
        </p:spPr>
        <p:txBody>
          <a:bodyPr wrap="square" rtlCol="0">
            <a:spAutoFit/>
          </a:bodyPr>
          <a:lstStyle/>
          <a:p>
            <a:pPr algn="r"/>
            <a:r>
              <a:rPr lang="en-US" dirty="0"/>
              <a:t>MDS</a:t>
            </a:r>
          </a:p>
        </p:txBody>
      </p:sp>
    </p:spTree>
    <p:extLst>
      <p:ext uri="{BB962C8B-B14F-4D97-AF65-F5344CB8AC3E}">
        <p14:creationId xmlns:p14="http://schemas.microsoft.com/office/powerpoint/2010/main" val="22860937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Dimensionality Reduction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690694"/>
            <a:ext cx="5727440" cy="4475748"/>
          </a:xfrm>
        </p:spPr>
      </p:pic>
      <p:sp>
        <p:nvSpPr>
          <p:cNvPr id="5" name="TextBox 4"/>
          <p:cNvSpPr txBox="1"/>
          <p:nvPr/>
        </p:nvSpPr>
        <p:spPr>
          <a:xfrm>
            <a:off x="689814" y="2117563"/>
            <a:ext cx="4908884" cy="4062651"/>
          </a:xfrm>
          <a:prstGeom prst="rect">
            <a:avLst/>
          </a:prstGeom>
          <a:noFill/>
        </p:spPr>
        <p:txBody>
          <a:bodyPr wrap="square" rtlCol="0">
            <a:spAutoFit/>
          </a:bodyPr>
          <a:lstStyle/>
          <a:p>
            <a:pPr marL="285730" indent="-285730">
              <a:buFont typeface="Arial" panose="020B0604020202020204" pitchFamily="34" charset="0"/>
              <a:buChar char="•"/>
            </a:pPr>
            <a:r>
              <a:rPr lang="en-US" sz="2400" dirty="0"/>
              <a:t>Methods assume the data lie close to an intrinsically low-dimensional non-linear surface embedded in a high-dimensional space. </a:t>
            </a:r>
          </a:p>
          <a:p>
            <a:pPr marL="285730" indent="-285730">
              <a:buFont typeface="Arial" panose="020B0604020202020204" pitchFamily="34" charset="0"/>
              <a:buChar char="•"/>
            </a:pPr>
            <a:r>
              <a:rPr lang="en-US" sz="2400" dirty="0"/>
              <a:t>NLDR methods can be thought of as “flattening” the surface</a:t>
            </a:r>
          </a:p>
          <a:p>
            <a:pPr marL="742895" lvl="1" indent="-285730">
              <a:buFont typeface="Arial" panose="020B0604020202020204" pitchFamily="34" charset="0"/>
              <a:buChar char="•"/>
            </a:pPr>
            <a:r>
              <a:rPr lang="en-US" sz="2400" dirty="0"/>
              <a:t>Reduces the data to a set of low-dimensional coordinates that represent their relative positions in the surface.</a:t>
            </a:r>
          </a:p>
          <a:p>
            <a:endParaRPr lang="en-US" dirty="0"/>
          </a:p>
        </p:txBody>
      </p:sp>
      <p:sp>
        <p:nvSpPr>
          <p:cNvPr id="6" name="TextBox 5"/>
          <p:cNvSpPr txBox="1"/>
          <p:nvPr/>
        </p:nvSpPr>
        <p:spPr>
          <a:xfrm>
            <a:off x="8341900" y="6320589"/>
            <a:ext cx="3673643" cy="369332"/>
          </a:xfrm>
          <a:prstGeom prst="rect">
            <a:avLst/>
          </a:prstGeom>
          <a:noFill/>
        </p:spPr>
        <p:txBody>
          <a:bodyPr wrap="square" rtlCol="0">
            <a:spAutoFit/>
          </a:bodyPr>
          <a:lstStyle/>
          <a:p>
            <a:r>
              <a:rPr lang="en-US" dirty="0"/>
              <a:t>Figure By Olivier </a:t>
            </a:r>
            <a:r>
              <a:rPr lang="en-US" dirty="0" err="1"/>
              <a:t>Grisel</a:t>
            </a:r>
            <a:endParaRPr lang="en-US" dirty="0"/>
          </a:p>
        </p:txBody>
      </p:sp>
    </p:spTree>
    <p:extLst>
      <p:ext uri="{BB962C8B-B14F-4D97-AF65-F5344CB8AC3E}">
        <p14:creationId xmlns:p14="http://schemas.microsoft.com/office/powerpoint/2010/main" val="14821960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67" y="375760"/>
            <a:ext cx="10515600" cy="1325563"/>
          </a:xfrm>
        </p:spPr>
        <p:txBody>
          <a:bodyPr/>
          <a:lstStyle/>
          <a:p>
            <a:r>
              <a:rPr lang="en-US" dirty="0" err="1"/>
              <a:t>TreeScaper</a:t>
            </a:r>
            <a:r>
              <a:rPr lang="en-US" dirty="0"/>
              <a:t> NLDR</a:t>
            </a:r>
          </a:p>
        </p:txBody>
      </p:sp>
      <p:sp>
        <p:nvSpPr>
          <p:cNvPr id="4" name="Shape 58"/>
          <p:cNvSpPr txBox="1">
            <a:spLocks/>
          </p:cNvSpPr>
          <p:nvPr/>
        </p:nvSpPr>
        <p:spPr>
          <a:xfrm>
            <a:off x="1515076" y="2023075"/>
            <a:ext cx="4360675" cy="684725"/>
          </a:xfrm>
          <a:prstGeom prst="rect">
            <a:avLst/>
          </a:prstGeom>
          <a:noFill/>
          <a:ln>
            <a:noFill/>
          </a:ln>
        </p:spPr>
        <p:txBody>
          <a:bodyPr vert="horz" lIns="38100" tIns="38100" rIns="38100" bIns="3810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9791"/>
              </a:lnSpc>
              <a:spcBef>
                <a:spcPts val="0"/>
              </a:spcBef>
              <a:buNone/>
            </a:pPr>
            <a:r>
              <a:rPr lang="en-US" sz="2667" b="1" dirty="0">
                <a:solidFill>
                  <a:srgbClr val="000000"/>
                </a:solidFill>
                <a:latin typeface="Arial"/>
                <a:ea typeface="Arial"/>
                <a:cs typeface="Arial"/>
                <a:sym typeface="Arial"/>
              </a:rPr>
              <a:t>Cost Functions</a:t>
            </a:r>
          </a:p>
        </p:txBody>
      </p:sp>
      <p:sp>
        <p:nvSpPr>
          <p:cNvPr id="5" name="Shape 59"/>
          <p:cNvSpPr txBox="1"/>
          <p:nvPr/>
        </p:nvSpPr>
        <p:spPr>
          <a:xfrm>
            <a:off x="1515076" y="2733927"/>
            <a:ext cx="4360675" cy="2540351"/>
          </a:xfrm>
          <a:prstGeom prst="rect">
            <a:avLst/>
          </a:prstGeom>
          <a:noFill/>
          <a:ln>
            <a:noFill/>
          </a:ln>
        </p:spPr>
        <p:txBody>
          <a:bodyPr lIns="38100" tIns="38100" rIns="38100" bIns="38100" anchor="t" anchorCtr="0">
            <a:noAutofit/>
          </a:bodyPr>
          <a:lstStyle/>
          <a:p>
            <a:pPr marL="380972" indent="-220117">
              <a:lnSpc>
                <a:spcPct val="119791"/>
              </a:lnSpc>
              <a:spcBef>
                <a:spcPts val="479"/>
              </a:spcBef>
              <a:buClr>
                <a:srgbClr val="000000"/>
              </a:buClr>
              <a:buSzPct val="98765"/>
              <a:buFont typeface="Arial"/>
              <a:buChar char="●"/>
            </a:pPr>
            <a:r>
              <a:rPr lang="en-US" sz="2667" dirty="0" err="1">
                <a:solidFill>
                  <a:srgbClr val="000000"/>
                </a:solidFill>
                <a:latin typeface="Arial"/>
                <a:ea typeface="Arial"/>
                <a:cs typeface="Arial"/>
                <a:sym typeface="Arial"/>
              </a:rPr>
              <a:t>Sammon’s</a:t>
            </a:r>
            <a:r>
              <a:rPr lang="en-US" sz="2667" dirty="0">
                <a:solidFill>
                  <a:srgbClr val="000000"/>
                </a:solidFill>
                <a:latin typeface="Arial"/>
                <a:ea typeface="Arial"/>
                <a:cs typeface="Arial"/>
                <a:sym typeface="Arial"/>
              </a:rPr>
              <a:t> Nonlinear Mapping</a:t>
            </a:r>
          </a:p>
          <a:p>
            <a:pPr>
              <a:lnSpc>
                <a:spcPct val="119791"/>
              </a:lnSpc>
              <a:spcBef>
                <a:spcPts val="479"/>
              </a:spcBef>
            </a:pPr>
            <a:endParaRPr sz="2667" dirty="0">
              <a:solidFill>
                <a:srgbClr val="000000"/>
              </a:solidFill>
              <a:latin typeface="Arial"/>
              <a:ea typeface="Arial"/>
              <a:cs typeface="Arial"/>
              <a:sym typeface="Arial"/>
            </a:endParaRPr>
          </a:p>
          <a:p>
            <a:pPr>
              <a:lnSpc>
                <a:spcPct val="119791"/>
              </a:lnSpc>
              <a:spcBef>
                <a:spcPts val="479"/>
              </a:spcBef>
            </a:pPr>
            <a:endParaRPr sz="2667" dirty="0">
              <a:solidFill>
                <a:srgbClr val="000000"/>
              </a:solidFill>
              <a:latin typeface="Arial"/>
              <a:ea typeface="Arial"/>
              <a:cs typeface="Arial"/>
              <a:sym typeface="Arial"/>
            </a:endParaRPr>
          </a:p>
        </p:txBody>
      </p:sp>
      <p:pic>
        <p:nvPicPr>
          <p:cNvPr id="6" name="Picture 5"/>
          <p:cNvPicPr>
            <a:picLocks noChangeAspect="1"/>
          </p:cNvPicPr>
          <p:nvPr/>
        </p:nvPicPr>
        <p:blipFill>
          <a:blip r:embed="rId2"/>
          <a:stretch>
            <a:fillRect/>
          </a:stretch>
        </p:blipFill>
        <p:spPr>
          <a:xfrm>
            <a:off x="6085380" y="2733929"/>
            <a:ext cx="5708369" cy="928611"/>
          </a:xfrm>
          <a:prstGeom prst="rect">
            <a:avLst/>
          </a:prstGeom>
        </p:spPr>
      </p:pic>
      <p:sp>
        <p:nvSpPr>
          <p:cNvPr id="3" name="TextBox 2"/>
          <p:cNvSpPr txBox="1"/>
          <p:nvPr/>
        </p:nvSpPr>
        <p:spPr>
          <a:xfrm>
            <a:off x="6501172" y="3824877"/>
            <a:ext cx="5018049" cy="646331"/>
          </a:xfrm>
          <a:prstGeom prst="rect">
            <a:avLst/>
          </a:prstGeom>
          <a:noFill/>
        </p:spPr>
        <p:txBody>
          <a:bodyPr wrap="square" rtlCol="0">
            <a:spAutoFit/>
          </a:bodyPr>
          <a:lstStyle/>
          <a:p>
            <a:r>
              <a:rPr lang="en-US" i="1" dirty="0"/>
              <a:t>More emphasis is put on preserving smaller pairwise distances.</a:t>
            </a:r>
          </a:p>
        </p:txBody>
      </p:sp>
    </p:spTree>
    <p:extLst>
      <p:ext uri="{BB962C8B-B14F-4D97-AF65-F5344CB8AC3E}">
        <p14:creationId xmlns:p14="http://schemas.microsoft.com/office/powerpoint/2010/main" val="1941477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TreeScaper</a:t>
            </a:r>
            <a:r>
              <a:rPr lang="en-US" dirty="0" smtClean="0"/>
              <a:t> NLDR</a:t>
            </a:r>
            <a:endParaRPr lang="en-US" dirty="0"/>
          </a:p>
        </p:txBody>
      </p:sp>
      <p:sp>
        <p:nvSpPr>
          <p:cNvPr id="4" name="Shape 58"/>
          <p:cNvSpPr txBox="1">
            <a:spLocks/>
          </p:cNvSpPr>
          <p:nvPr/>
        </p:nvSpPr>
        <p:spPr>
          <a:xfrm>
            <a:off x="1515076" y="2023075"/>
            <a:ext cx="4360675" cy="684725"/>
          </a:xfrm>
          <a:prstGeom prst="rect">
            <a:avLst/>
          </a:prstGeom>
          <a:noFill/>
          <a:ln>
            <a:noFill/>
          </a:ln>
        </p:spPr>
        <p:txBody>
          <a:bodyPr vert="horz" lIns="38100" tIns="38100" rIns="38100" bIns="3810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9791"/>
              </a:lnSpc>
              <a:spcBef>
                <a:spcPts val="0"/>
              </a:spcBef>
              <a:buNone/>
            </a:pPr>
            <a:r>
              <a:rPr lang="en-US" sz="2667" b="1" dirty="0">
                <a:solidFill>
                  <a:srgbClr val="000000"/>
                </a:solidFill>
                <a:latin typeface="Arial"/>
                <a:ea typeface="Arial"/>
                <a:cs typeface="Arial"/>
                <a:sym typeface="Arial"/>
              </a:rPr>
              <a:t>Cost Functions</a:t>
            </a:r>
          </a:p>
        </p:txBody>
      </p:sp>
      <p:sp>
        <p:nvSpPr>
          <p:cNvPr id="5" name="Shape 59"/>
          <p:cNvSpPr txBox="1"/>
          <p:nvPr/>
        </p:nvSpPr>
        <p:spPr>
          <a:xfrm>
            <a:off x="1515076" y="2733927"/>
            <a:ext cx="4360675" cy="2540351"/>
          </a:xfrm>
          <a:prstGeom prst="rect">
            <a:avLst/>
          </a:prstGeom>
          <a:noFill/>
          <a:ln>
            <a:noFill/>
          </a:ln>
        </p:spPr>
        <p:txBody>
          <a:bodyPr lIns="38100" tIns="38100" rIns="38100" bIns="38100" anchor="t" anchorCtr="0">
            <a:noAutofit/>
          </a:bodyPr>
          <a:lstStyle/>
          <a:p>
            <a:pPr marL="380972" indent="-220117">
              <a:lnSpc>
                <a:spcPct val="119791"/>
              </a:lnSpc>
              <a:spcBef>
                <a:spcPts val="479"/>
              </a:spcBef>
              <a:buClr>
                <a:srgbClr val="000000"/>
              </a:buClr>
              <a:buSzPct val="98765"/>
              <a:buFont typeface="Arial"/>
              <a:buChar char="●"/>
            </a:pPr>
            <a:r>
              <a:rPr lang="en-US" sz="2667" dirty="0" err="1">
                <a:solidFill>
                  <a:srgbClr val="000000"/>
                </a:solidFill>
                <a:latin typeface="Arial"/>
                <a:ea typeface="Arial"/>
                <a:cs typeface="Arial"/>
                <a:sym typeface="Arial"/>
              </a:rPr>
              <a:t>Sammon’s</a:t>
            </a:r>
            <a:r>
              <a:rPr lang="en-US" sz="2667" dirty="0">
                <a:solidFill>
                  <a:srgbClr val="000000"/>
                </a:solidFill>
                <a:latin typeface="Arial"/>
                <a:ea typeface="Arial"/>
                <a:cs typeface="Arial"/>
                <a:sym typeface="Arial"/>
              </a:rPr>
              <a:t> Nonlinear Mapping</a:t>
            </a:r>
          </a:p>
          <a:p>
            <a:pPr marL="380972" indent="-220117">
              <a:lnSpc>
                <a:spcPct val="119791"/>
              </a:lnSpc>
              <a:spcBef>
                <a:spcPts val="479"/>
              </a:spcBef>
              <a:buClr>
                <a:srgbClr val="000000"/>
              </a:buClr>
              <a:buSzPct val="98765"/>
              <a:buFont typeface="Arial"/>
              <a:buChar char="●"/>
            </a:pPr>
            <a:r>
              <a:rPr lang="en-US" sz="2667" dirty="0">
                <a:solidFill>
                  <a:srgbClr val="000000"/>
                </a:solidFill>
                <a:latin typeface="Arial"/>
                <a:ea typeface="Arial"/>
                <a:cs typeface="Arial"/>
                <a:sym typeface="Arial"/>
              </a:rPr>
              <a:t>Kruskal-1 Stress</a:t>
            </a:r>
          </a:p>
          <a:p>
            <a:pPr marL="380972" indent="-220117">
              <a:lnSpc>
                <a:spcPct val="119791"/>
              </a:lnSpc>
              <a:spcBef>
                <a:spcPts val="479"/>
              </a:spcBef>
              <a:buClr>
                <a:srgbClr val="000000"/>
              </a:buClr>
              <a:buSzPct val="98765"/>
              <a:buFont typeface="Arial"/>
              <a:buChar char="●"/>
            </a:pPr>
            <a:r>
              <a:rPr lang="en-US" sz="2667" dirty="0">
                <a:solidFill>
                  <a:srgbClr val="000000"/>
                </a:solidFill>
                <a:latin typeface="Arial"/>
                <a:ea typeface="Arial"/>
                <a:cs typeface="Arial"/>
                <a:sym typeface="Arial"/>
              </a:rPr>
              <a:t>Normalized Stress</a:t>
            </a:r>
          </a:p>
          <a:p>
            <a:pPr marL="380972" indent="-220117">
              <a:lnSpc>
                <a:spcPct val="119791"/>
              </a:lnSpc>
              <a:spcBef>
                <a:spcPts val="479"/>
              </a:spcBef>
              <a:buClr>
                <a:srgbClr val="000000"/>
              </a:buClr>
              <a:buSzPct val="98765"/>
              <a:buFont typeface="Arial"/>
              <a:buChar char="●"/>
            </a:pPr>
            <a:r>
              <a:rPr lang="en-US" sz="2667" dirty="0">
                <a:solidFill>
                  <a:srgbClr val="000000"/>
                </a:solidFill>
                <a:latin typeface="Arial"/>
                <a:ea typeface="Arial"/>
                <a:cs typeface="Arial"/>
                <a:sym typeface="Arial"/>
              </a:rPr>
              <a:t>Curvilinear Components Analysis (CCA)</a:t>
            </a:r>
          </a:p>
          <a:p>
            <a:pPr>
              <a:lnSpc>
                <a:spcPct val="119791"/>
              </a:lnSpc>
              <a:spcBef>
                <a:spcPts val="479"/>
              </a:spcBef>
            </a:pPr>
            <a:endParaRPr sz="2667" dirty="0">
              <a:solidFill>
                <a:srgbClr val="000000"/>
              </a:solidFill>
              <a:latin typeface="Arial"/>
              <a:ea typeface="Arial"/>
              <a:cs typeface="Arial"/>
              <a:sym typeface="Arial"/>
            </a:endParaRPr>
          </a:p>
          <a:p>
            <a:pPr>
              <a:lnSpc>
                <a:spcPct val="119791"/>
              </a:lnSpc>
              <a:spcBef>
                <a:spcPts val="479"/>
              </a:spcBef>
            </a:pPr>
            <a:endParaRPr sz="2667" dirty="0">
              <a:solidFill>
                <a:srgbClr val="000000"/>
              </a:solidFill>
              <a:latin typeface="Arial"/>
              <a:ea typeface="Arial"/>
              <a:cs typeface="Arial"/>
              <a:sym typeface="Arial"/>
            </a:endParaRPr>
          </a:p>
        </p:txBody>
      </p:sp>
      <p:sp>
        <p:nvSpPr>
          <p:cNvPr id="6" name="Shape 60"/>
          <p:cNvSpPr txBox="1">
            <a:spLocks/>
          </p:cNvSpPr>
          <p:nvPr/>
        </p:nvSpPr>
        <p:spPr>
          <a:xfrm>
            <a:off x="6168212" y="2023079"/>
            <a:ext cx="4362449" cy="684725"/>
          </a:xfrm>
          <a:prstGeom prst="rect">
            <a:avLst/>
          </a:prstGeom>
          <a:noFill/>
          <a:ln>
            <a:noFill/>
          </a:ln>
        </p:spPr>
        <p:txBody>
          <a:bodyPr lIns="38100" tIns="38100" rIns="38100" bIns="381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9791"/>
              </a:lnSpc>
              <a:spcBef>
                <a:spcPts val="0"/>
              </a:spcBef>
              <a:buNone/>
            </a:pPr>
            <a:r>
              <a:rPr lang="en-US" sz="2667" b="1" dirty="0">
                <a:solidFill>
                  <a:srgbClr val="000000"/>
                </a:solidFill>
                <a:latin typeface="Arial"/>
                <a:ea typeface="Arial"/>
                <a:cs typeface="Arial"/>
                <a:sym typeface="Arial"/>
              </a:rPr>
              <a:t>Optimization Algorithms</a:t>
            </a:r>
          </a:p>
        </p:txBody>
      </p:sp>
      <p:sp>
        <p:nvSpPr>
          <p:cNvPr id="7" name="Shape 61"/>
          <p:cNvSpPr txBox="1"/>
          <p:nvPr/>
        </p:nvSpPr>
        <p:spPr>
          <a:xfrm>
            <a:off x="6168212" y="2733933"/>
            <a:ext cx="4362449" cy="2540351"/>
          </a:xfrm>
          <a:prstGeom prst="rect">
            <a:avLst/>
          </a:prstGeom>
          <a:noFill/>
          <a:ln>
            <a:noFill/>
          </a:ln>
        </p:spPr>
        <p:txBody>
          <a:bodyPr lIns="38100" tIns="38100" rIns="38100" bIns="38100" anchor="t" anchorCtr="0">
            <a:noAutofit/>
          </a:bodyPr>
          <a:lstStyle/>
          <a:p>
            <a:pPr marL="380972" indent="-220117">
              <a:lnSpc>
                <a:spcPct val="119791"/>
              </a:lnSpc>
              <a:buClr>
                <a:srgbClr val="000000"/>
              </a:buClr>
              <a:buSzPct val="98765"/>
              <a:buFont typeface="Arial"/>
              <a:buChar char="●"/>
            </a:pPr>
            <a:r>
              <a:rPr lang="en-US" sz="2667" dirty="0">
                <a:solidFill>
                  <a:srgbClr val="000000"/>
                </a:solidFill>
                <a:latin typeface="Arial"/>
                <a:ea typeface="Arial"/>
                <a:cs typeface="Arial"/>
                <a:sym typeface="Arial"/>
              </a:rPr>
              <a:t>Linear Iteration</a:t>
            </a:r>
          </a:p>
          <a:p>
            <a:pPr marL="380972" indent="-220117">
              <a:lnSpc>
                <a:spcPct val="119791"/>
              </a:lnSpc>
              <a:spcBef>
                <a:spcPts val="479"/>
              </a:spcBef>
              <a:buClr>
                <a:srgbClr val="000000"/>
              </a:buClr>
              <a:buSzPct val="98765"/>
              <a:buFont typeface="Arial"/>
              <a:buChar char="●"/>
            </a:pPr>
            <a:r>
              <a:rPr lang="en-US" sz="2667" dirty="0" err="1">
                <a:solidFill>
                  <a:srgbClr val="000000"/>
                </a:solidFill>
                <a:latin typeface="Arial"/>
                <a:ea typeface="Arial"/>
                <a:cs typeface="Arial"/>
                <a:sym typeface="Arial"/>
              </a:rPr>
              <a:t>Majorization</a:t>
            </a:r>
            <a:endParaRPr lang="en-US" sz="2667" dirty="0">
              <a:solidFill>
                <a:srgbClr val="000000"/>
              </a:solidFill>
              <a:latin typeface="Arial"/>
              <a:ea typeface="Arial"/>
              <a:cs typeface="Arial"/>
              <a:sym typeface="Arial"/>
            </a:endParaRPr>
          </a:p>
          <a:p>
            <a:pPr marL="380972" indent="-220117">
              <a:lnSpc>
                <a:spcPct val="119791"/>
              </a:lnSpc>
              <a:spcBef>
                <a:spcPts val="479"/>
              </a:spcBef>
              <a:buClr>
                <a:srgbClr val="000000"/>
              </a:buClr>
              <a:buSzPct val="98765"/>
              <a:buFont typeface="Arial"/>
              <a:buChar char="●"/>
            </a:pPr>
            <a:r>
              <a:rPr lang="en-US" sz="2667" dirty="0">
                <a:solidFill>
                  <a:srgbClr val="000000"/>
                </a:solidFill>
                <a:latin typeface="Arial"/>
                <a:ea typeface="Arial"/>
                <a:cs typeface="Arial"/>
                <a:sym typeface="Arial"/>
              </a:rPr>
              <a:t>Gauss-Seidel</a:t>
            </a:r>
          </a:p>
          <a:p>
            <a:pPr marL="380972" indent="-220117">
              <a:lnSpc>
                <a:spcPct val="119791"/>
              </a:lnSpc>
              <a:spcBef>
                <a:spcPts val="479"/>
              </a:spcBef>
              <a:buClr>
                <a:srgbClr val="000000"/>
              </a:buClr>
              <a:buSzPct val="98765"/>
              <a:buFont typeface="Arial"/>
              <a:buChar char="●"/>
            </a:pPr>
            <a:r>
              <a:rPr lang="en-US" sz="2667" dirty="0">
                <a:solidFill>
                  <a:srgbClr val="000000"/>
                </a:solidFill>
                <a:latin typeface="Arial"/>
                <a:ea typeface="Arial"/>
                <a:cs typeface="Arial"/>
                <a:sym typeface="Arial"/>
              </a:rPr>
              <a:t>Stochastic Gradient Descent</a:t>
            </a:r>
          </a:p>
        </p:txBody>
      </p:sp>
    </p:spTree>
    <p:extLst>
      <p:ext uri="{BB962C8B-B14F-4D97-AF65-F5344CB8AC3E}">
        <p14:creationId xmlns:p14="http://schemas.microsoft.com/office/powerpoint/2010/main" val="1954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idx="4294967295"/>
          </p:nvPr>
        </p:nvSpPr>
        <p:spPr>
          <a:xfrm>
            <a:off x="2096425" y="271659"/>
            <a:ext cx="8114017" cy="751184"/>
          </a:xfrm>
          <a:prstGeom prst="rect">
            <a:avLst/>
          </a:prstGeom>
          <a:noFill/>
          <a:ln>
            <a:noFill/>
          </a:ln>
        </p:spPr>
        <p:txBody>
          <a:bodyPr vert="horz" lIns="34291" tIns="34291" rIns="34291" bIns="34291" rtlCol="0" anchor="ctr" anchorCtr="0">
            <a:noAutofit/>
          </a:bodyPr>
          <a:lstStyle/>
          <a:p>
            <a:pPr>
              <a:lnSpc>
                <a:spcPct val="119921"/>
              </a:lnSpc>
              <a:spcBef>
                <a:spcPts val="0"/>
              </a:spcBef>
            </a:pPr>
            <a:r>
              <a:rPr lang="en-US" dirty="0" smtClean="0">
                <a:latin typeface="Arial"/>
                <a:ea typeface="Arial"/>
                <a:cs typeface="Arial"/>
                <a:sym typeface="Arial"/>
              </a:rPr>
              <a:t>Example Analysis</a:t>
            </a:r>
            <a:endParaRPr lang="en-US" dirty="0">
              <a:latin typeface="Arial"/>
              <a:ea typeface="Arial"/>
              <a:cs typeface="Arial"/>
              <a:sym typeface="Arial"/>
            </a:endParaRPr>
          </a:p>
        </p:txBody>
      </p:sp>
      <p:sp>
        <p:nvSpPr>
          <p:cNvPr id="62" name="Shape 62"/>
          <p:cNvSpPr txBox="1"/>
          <p:nvPr/>
        </p:nvSpPr>
        <p:spPr>
          <a:xfrm>
            <a:off x="962106" y="1861638"/>
            <a:ext cx="10925100" cy="3720461"/>
          </a:xfrm>
          <a:prstGeom prst="rect">
            <a:avLst/>
          </a:prstGeom>
          <a:noFill/>
          <a:ln>
            <a:noFill/>
          </a:ln>
        </p:spPr>
        <p:txBody>
          <a:bodyPr lIns="34291" tIns="34291" rIns="34291" bIns="34291" anchor="t" anchorCtr="0">
            <a:noAutofit/>
          </a:bodyPr>
          <a:lstStyle/>
          <a:p>
            <a:pPr marL="342874" indent="-185406">
              <a:buClr>
                <a:srgbClr val="000000"/>
              </a:buClr>
              <a:buSzPct val="101851"/>
              <a:buFont typeface="Arial"/>
              <a:buChar char="●"/>
            </a:pPr>
            <a:r>
              <a:rPr lang="en-US" sz="3200" dirty="0">
                <a:solidFill>
                  <a:srgbClr val="000000"/>
                </a:solidFill>
                <a:latin typeface="Arial"/>
                <a:ea typeface="Arial"/>
                <a:cs typeface="Arial"/>
                <a:sym typeface="Arial"/>
              </a:rPr>
              <a:t>Generate a large set of ML bootstrap trees </a:t>
            </a:r>
          </a:p>
          <a:p>
            <a:pPr marL="685750" lvl="1" indent="-185406">
              <a:spcBef>
                <a:spcPts val="395"/>
              </a:spcBef>
              <a:buClr>
                <a:srgbClr val="000000"/>
              </a:buClr>
              <a:buSzPct val="101851"/>
              <a:buFont typeface="Courier New"/>
              <a:buChar char="o"/>
            </a:pPr>
            <a:r>
              <a:rPr lang="en-US" sz="3200" dirty="0">
                <a:solidFill>
                  <a:srgbClr val="000000"/>
                </a:solidFill>
                <a:latin typeface="Arial"/>
                <a:ea typeface="Arial"/>
                <a:cs typeface="Arial"/>
                <a:sym typeface="Arial"/>
              </a:rPr>
              <a:t>For 15 genes a 3 </a:t>
            </a:r>
            <a:r>
              <a:rPr lang="en-US" sz="3200" dirty="0" err="1">
                <a:solidFill>
                  <a:srgbClr val="000000"/>
                </a:solidFill>
                <a:latin typeface="Arial"/>
                <a:ea typeface="Arial"/>
                <a:cs typeface="Arial"/>
                <a:sym typeface="Arial"/>
              </a:rPr>
              <a:t>mtDNA</a:t>
            </a:r>
            <a:r>
              <a:rPr lang="en-US" sz="3200" dirty="0">
                <a:solidFill>
                  <a:srgbClr val="000000"/>
                </a:solidFill>
                <a:latin typeface="Arial"/>
                <a:ea typeface="Arial"/>
                <a:cs typeface="Arial"/>
                <a:sym typeface="Arial"/>
              </a:rPr>
              <a:t> genome alignments (Salamanders, Mammals, and Fishes)</a:t>
            </a:r>
          </a:p>
          <a:p>
            <a:pPr marL="342874" indent="-185406">
              <a:spcBef>
                <a:spcPts val="395"/>
              </a:spcBef>
              <a:buClr>
                <a:srgbClr val="000000"/>
              </a:buClr>
              <a:buSzPct val="101851"/>
              <a:buFont typeface="Arial"/>
              <a:buChar char="●"/>
            </a:pPr>
            <a:r>
              <a:rPr lang="en-US" sz="3200" dirty="0">
                <a:solidFill>
                  <a:srgbClr val="000000"/>
                </a:solidFill>
                <a:latin typeface="Arial"/>
                <a:ea typeface="Arial"/>
                <a:cs typeface="Arial"/>
                <a:sym typeface="Arial"/>
              </a:rPr>
              <a:t>Evaluate trees with different NLDR Methods</a:t>
            </a:r>
          </a:p>
        </p:txBody>
      </p:sp>
    </p:spTree>
    <p:extLst>
      <p:ext uri="{BB962C8B-B14F-4D97-AF65-F5344CB8AC3E}">
        <p14:creationId xmlns:p14="http://schemas.microsoft.com/office/powerpoint/2010/main" val="3434087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xfrm>
            <a:off x="1636418" y="44654"/>
            <a:ext cx="2432476" cy="1133164"/>
          </a:xfrm>
          <a:prstGeom prst="rect">
            <a:avLst/>
          </a:prstGeom>
        </p:spPr>
        <p:txBody>
          <a:bodyPr>
            <a:normAutofit fontScale="90000"/>
          </a:bodyPr>
          <a:lstStyle>
            <a:lvl1pPr defTabSz="554990">
              <a:defRPr sz="5700" b="1">
                <a:latin typeface="Helvetica"/>
                <a:ea typeface="Helvetica"/>
                <a:cs typeface="Helvetica"/>
                <a:sym typeface="Helvetica"/>
              </a:defRPr>
            </a:lvl1pPr>
          </a:lstStyle>
          <a:p>
            <a:r>
              <a:t>The Team</a:t>
            </a:r>
          </a:p>
        </p:txBody>
      </p:sp>
      <p:grpSp>
        <p:nvGrpSpPr>
          <p:cNvPr id="146" name="Group 146"/>
          <p:cNvGrpSpPr/>
          <p:nvPr/>
        </p:nvGrpSpPr>
        <p:grpSpPr>
          <a:xfrm>
            <a:off x="1953525" y="2809863"/>
            <a:ext cx="1442111" cy="1398267"/>
            <a:chOff x="0" y="0"/>
            <a:chExt cx="2050999" cy="1988645"/>
          </a:xfrm>
        </p:grpSpPr>
        <p:pic>
          <p:nvPicPr>
            <p:cNvPr id="145" name="pasted-image.png"/>
            <p:cNvPicPr>
              <a:picLocks noChangeAspect="1"/>
            </p:cNvPicPr>
            <p:nvPr/>
          </p:nvPicPr>
          <p:blipFill>
            <a:blip r:embed="rId2">
              <a:extLst/>
            </a:blip>
            <a:stretch>
              <a:fillRect/>
            </a:stretch>
          </p:blipFill>
          <p:spPr>
            <a:xfrm>
              <a:off x="127000" y="88900"/>
              <a:ext cx="1797000" cy="1658446"/>
            </a:xfrm>
            <a:prstGeom prst="rect">
              <a:avLst/>
            </a:prstGeom>
            <a:ln>
              <a:noFill/>
            </a:ln>
            <a:effectLst/>
          </p:spPr>
        </p:pic>
        <p:pic>
          <p:nvPicPr>
            <p:cNvPr id="144" name="Picture 143"/>
            <p:cNvPicPr>
              <a:picLocks/>
            </p:cNvPicPr>
            <p:nvPr/>
          </p:nvPicPr>
          <p:blipFill>
            <a:blip r:embed="rId3">
              <a:extLst/>
            </a:blip>
            <a:stretch>
              <a:fillRect/>
            </a:stretch>
          </p:blipFill>
          <p:spPr>
            <a:xfrm>
              <a:off x="0" y="0"/>
              <a:ext cx="2051000" cy="1988646"/>
            </a:xfrm>
            <a:prstGeom prst="rect">
              <a:avLst/>
            </a:prstGeom>
            <a:effectLst/>
          </p:spPr>
        </p:pic>
      </p:grpSp>
      <p:grpSp>
        <p:nvGrpSpPr>
          <p:cNvPr id="149" name="Group 149"/>
          <p:cNvGrpSpPr/>
          <p:nvPr/>
        </p:nvGrpSpPr>
        <p:grpSpPr>
          <a:xfrm>
            <a:off x="4021784" y="4666837"/>
            <a:ext cx="1594753" cy="1294291"/>
            <a:chOff x="0" y="0"/>
            <a:chExt cx="2268091" cy="1840768"/>
          </a:xfrm>
        </p:grpSpPr>
        <p:pic>
          <p:nvPicPr>
            <p:cNvPr id="148" name="pasted-image.png"/>
            <p:cNvPicPr>
              <a:picLocks noChangeAspect="1"/>
            </p:cNvPicPr>
            <p:nvPr/>
          </p:nvPicPr>
          <p:blipFill>
            <a:blip r:embed="rId4">
              <a:extLst/>
            </a:blip>
            <a:stretch>
              <a:fillRect/>
            </a:stretch>
          </p:blipFill>
          <p:spPr>
            <a:xfrm>
              <a:off x="127000" y="88900"/>
              <a:ext cx="2014092" cy="1510569"/>
            </a:xfrm>
            <a:prstGeom prst="rect">
              <a:avLst/>
            </a:prstGeom>
            <a:ln>
              <a:noFill/>
            </a:ln>
            <a:effectLst/>
          </p:spPr>
        </p:pic>
        <p:pic>
          <p:nvPicPr>
            <p:cNvPr id="147" name="Picture 146"/>
            <p:cNvPicPr>
              <a:picLocks/>
            </p:cNvPicPr>
            <p:nvPr/>
          </p:nvPicPr>
          <p:blipFill>
            <a:blip r:embed="rId5">
              <a:extLst/>
            </a:blip>
            <a:stretch>
              <a:fillRect/>
            </a:stretch>
          </p:blipFill>
          <p:spPr>
            <a:xfrm>
              <a:off x="0" y="0"/>
              <a:ext cx="2268092" cy="1840769"/>
            </a:xfrm>
            <a:prstGeom prst="rect">
              <a:avLst/>
            </a:prstGeom>
            <a:effectLst/>
          </p:spPr>
        </p:pic>
      </p:grpSp>
      <p:pic>
        <p:nvPicPr>
          <p:cNvPr id="150" name="tigerhead_color_circle.jpg"/>
          <p:cNvPicPr>
            <a:picLocks noChangeAspect="1"/>
          </p:cNvPicPr>
          <p:nvPr/>
        </p:nvPicPr>
        <p:blipFill>
          <a:blip r:embed="rId6">
            <a:extLst/>
          </a:blip>
          <a:stretch>
            <a:fillRect/>
          </a:stretch>
        </p:blipFill>
        <p:spPr>
          <a:xfrm>
            <a:off x="2025984" y="1401761"/>
            <a:ext cx="1297168" cy="1294291"/>
          </a:xfrm>
          <a:prstGeom prst="rect">
            <a:avLst/>
          </a:prstGeom>
          <a:ln w="12700">
            <a:miter lim="400000"/>
          </a:ln>
        </p:spPr>
      </p:pic>
      <p:pic>
        <p:nvPicPr>
          <p:cNvPr id="151" name="pasted-image.tif"/>
          <p:cNvPicPr>
            <a:picLocks noChangeAspect="1"/>
          </p:cNvPicPr>
          <p:nvPr/>
        </p:nvPicPr>
        <p:blipFill>
          <a:blip r:embed="rId7">
            <a:extLst/>
          </a:blip>
          <a:stretch>
            <a:fillRect/>
          </a:stretch>
        </p:blipFill>
        <p:spPr>
          <a:xfrm>
            <a:off x="6769279" y="572330"/>
            <a:ext cx="1329416" cy="1329417"/>
          </a:xfrm>
          <a:prstGeom prst="rect">
            <a:avLst/>
          </a:prstGeom>
          <a:ln w="12700">
            <a:miter lim="400000"/>
          </a:ln>
        </p:spPr>
      </p:pic>
      <p:grpSp>
        <p:nvGrpSpPr>
          <p:cNvPr id="154" name="Group 154"/>
          <p:cNvGrpSpPr/>
          <p:nvPr/>
        </p:nvGrpSpPr>
        <p:grpSpPr>
          <a:xfrm>
            <a:off x="8737359" y="256117"/>
            <a:ext cx="1442111" cy="1588051"/>
            <a:chOff x="0" y="0"/>
            <a:chExt cx="2050999" cy="2258559"/>
          </a:xfrm>
        </p:grpSpPr>
        <p:pic>
          <p:nvPicPr>
            <p:cNvPr id="153" name="pasted-image.tif"/>
            <p:cNvPicPr>
              <a:picLocks noChangeAspect="1"/>
            </p:cNvPicPr>
            <p:nvPr/>
          </p:nvPicPr>
          <p:blipFill>
            <a:blip r:embed="rId8">
              <a:extLst/>
            </a:blip>
            <a:srcRect/>
            <a:stretch>
              <a:fillRect/>
            </a:stretch>
          </p:blipFill>
          <p:spPr>
            <a:xfrm>
              <a:off x="127000" y="88900"/>
              <a:ext cx="1797000" cy="1928360"/>
            </a:xfrm>
            <a:prstGeom prst="rect">
              <a:avLst/>
            </a:prstGeom>
            <a:ln>
              <a:noFill/>
            </a:ln>
            <a:effectLst/>
          </p:spPr>
        </p:pic>
        <p:pic>
          <p:nvPicPr>
            <p:cNvPr id="152" name="Picture 151"/>
            <p:cNvPicPr>
              <a:picLocks/>
            </p:cNvPicPr>
            <p:nvPr/>
          </p:nvPicPr>
          <p:blipFill>
            <a:blip r:embed="rId9">
              <a:extLst/>
            </a:blip>
            <a:stretch>
              <a:fillRect/>
            </a:stretch>
          </p:blipFill>
          <p:spPr>
            <a:xfrm>
              <a:off x="0" y="0"/>
              <a:ext cx="2051000" cy="2258560"/>
            </a:xfrm>
            <a:prstGeom prst="rect">
              <a:avLst/>
            </a:prstGeom>
            <a:effectLst/>
          </p:spPr>
        </p:pic>
      </p:grpSp>
      <p:grpSp>
        <p:nvGrpSpPr>
          <p:cNvPr id="157" name="Group 157"/>
          <p:cNvGrpSpPr/>
          <p:nvPr/>
        </p:nvGrpSpPr>
        <p:grpSpPr>
          <a:xfrm>
            <a:off x="4788840" y="2228791"/>
            <a:ext cx="1390675" cy="1727931"/>
            <a:chOff x="0" y="0"/>
            <a:chExt cx="1977847" cy="2457500"/>
          </a:xfrm>
        </p:grpSpPr>
        <p:pic>
          <p:nvPicPr>
            <p:cNvPr id="156" name="pasted-image.tif"/>
            <p:cNvPicPr>
              <a:picLocks noChangeAspect="1"/>
            </p:cNvPicPr>
            <p:nvPr/>
          </p:nvPicPr>
          <p:blipFill>
            <a:blip r:embed="rId10">
              <a:extLst/>
            </a:blip>
            <a:stretch>
              <a:fillRect/>
            </a:stretch>
          </p:blipFill>
          <p:spPr>
            <a:xfrm>
              <a:off x="127000" y="88900"/>
              <a:ext cx="1723848" cy="2127301"/>
            </a:xfrm>
            <a:prstGeom prst="rect">
              <a:avLst/>
            </a:prstGeom>
            <a:ln>
              <a:noFill/>
            </a:ln>
            <a:effectLst/>
          </p:spPr>
        </p:pic>
        <p:pic>
          <p:nvPicPr>
            <p:cNvPr id="155" name="Picture 154"/>
            <p:cNvPicPr>
              <a:picLocks/>
            </p:cNvPicPr>
            <p:nvPr/>
          </p:nvPicPr>
          <p:blipFill>
            <a:blip r:embed="rId11">
              <a:extLst/>
            </a:blip>
            <a:stretch>
              <a:fillRect/>
            </a:stretch>
          </p:blipFill>
          <p:spPr>
            <a:xfrm>
              <a:off x="0" y="0"/>
              <a:ext cx="1977848" cy="2457501"/>
            </a:xfrm>
            <a:prstGeom prst="rect">
              <a:avLst/>
            </a:prstGeom>
            <a:effectLst/>
          </p:spPr>
        </p:pic>
      </p:grpSp>
      <p:grpSp>
        <p:nvGrpSpPr>
          <p:cNvPr id="160" name="Group 160"/>
          <p:cNvGrpSpPr/>
          <p:nvPr/>
        </p:nvGrpSpPr>
        <p:grpSpPr>
          <a:xfrm>
            <a:off x="4651838" y="422020"/>
            <a:ext cx="1857301" cy="1590563"/>
            <a:chOff x="0" y="0"/>
            <a:chExt cx="2641494" cy="2262131"/>
          </a:xfrm>
        </p:grpSpPr>
        <p:pic>
          <p:nvPicPr>
            <p:cNvPr id="159" name="pasted-image.tif"/>
            <p:cNvPicPr>
              <a:picLocks noChangeAspect="1"/>
            </p:cNvPicPr>
            <p:nvPr/>
          </p:nvPicPr>
          <p:blipFill>
            <a:blip r:embed="rId12">
              <a:extLst/>
            </a:blip>
            <a:srcRect l="28190" b="10786"/>
            <a:stretch>
              <a:fillRect/>
            </a:stretch>
          </p:blipFill>
          <p:spPr>
            <a:xfrm>
              <a:off x="126999" y="88900"/>
              <a:ext cx="2387496" cy="1931933"/>
            </a:xfrm>
            <a:prstGeom prst="rect">
              <a:avLst/>
            </a:prstGeom>
            <a:ln>
              <a:noFill/>
            </a:ln>
            <a:effectLst/>
          </p:spPr>
        </p:pic>
        <p:pic>
          <p:nvPicPr>
            <p:cNvPr id="158" name="Picture 157"/>
            <p:cNvPicPr>
              <a:picLocks/>
            </p:cNvPicPr>
            <p:nvPr/>
          </p:nvPicPr>
          <p:blipFill>
            <a:blip r:embed="rId13">
              <a:extLst/>
            </a:blip>
            <a:stretch>
              <a:fillRect/>
            </a:stretch>
          </p:blipFill>
          <p:spPr>
            <a:xfrm>
              <a:off x="0" y="0"/>
              <a:ext cx="2641495" cy="2262132"/>
            </a:xfrm>
            <a:prstGeom prst="rect">
              <a:avLst/>
            </a:prstGeom>
            <a:effectLst/>
          </p:spPr>
        </p:pic>
      </p:grpSp>
      <p:grpSp>
        <p:nvGrpSpPr>
          <p:cNvPr id="163" name="Group 163"/>
          <p:cNvGrpSpPr/>
          <p:nvPr/>
        </p:nvGrpSpPr>
        <p:grpSpPr>
          <a:xfrm>
            <a:off x="7293600" y="5167760"/>
            <a:ext cx="1240713" cy="1294291"/>
            <a:chOff x="0" y="0"/>
            <a:chExt cx="1764568" cy="1840768"/>
          </a:xfrm>
        </p:grpSpPr>
        <p:pic>
          <p:nvPicPr>
            <p:cNvPr id="162" name="pasted-image.png"/>
            <p:cNvPicPr>
              <a:picLocks noChangeAspect="1"/>
            </p:cNvPicPr>
            <p:nvPr/>
          </p:nvPicPr>
          <p:blipFill>
            <a:blip r:embed="rId14">
              <a:extLst/>
            </a:blip>
            <a:stretch>
              <a:fillRect/>
            </a:stretch>
          </p:blipFill>
          <p:spPr>
            <a:xfrm>
              <a:off x="127000" y="88900"/>
              <a:ext cx="1510569" cy="1510569"/>
            </a:xfrm>
            <a:prstGeom prst="rect">
              <a:avLst/>
            </a:prstGeom>
            <a:ln>
              <a:noFill/>
            </a:ln>
            <a:effectLst/>
          </p:spPr>
        </p:pic>
        <p:pic>
          <p:nvPicPr>
            <p:cNvPr id="161" name="Picture 160"/>
            <p:cNvPicPr>
              <a:picLocks/>
            </p:cNvPicPr>
            <p:nvPr/>
          </p:nvPicPr>
          <p:blipFill>
            <a:blip r:embed="rId15">
              <a:extLst/>
            </a:blip>
            <a:stretch>
              <a:fillRect/>
            </a:stretch>
          </p:blipFill>
          <p:spPr>
            <a:xfrm>
              <a:off x="0" y="0"/>
              <a:ext cx="1764569" cy="1840769"/>
            </a:xfrm>
            <a:prstGeom prst="rect">
              <a:avLst/>
            </a:prstGeom>
            <a:effectLst/>
          </p:spPr>
        </p:pic>
      </p:grpSp>
      <p:grpSp>
        <p:nvGrpSpPr>
          <p:cNvPr id="166" name="Group 166"/>
          <p:cNvGrpSpPr/>
          <p:nvPr/>
        </p:nvGrpSpPr>
        <p:grpSpPr>
          <a:xfrm>
            <a:off x="6476707" y="2235201"/>
            <a:ext cx="1380275" cy="1715096"/>
            <a:chOff x="0" y="0"/>
            <a:chExt cx="1963054" cy="2439246"/>
          </a:xfrm>
        </p:grpSpPr>
        <p:pic>
          <p:nvPicPr>
            <p:cNvPr id="165" name="pasted-image.tif"/>
            <p:cNvPicPr>
              <a:picLocks noChangeAspect="1"/>
            </p:cNvPicPr>
            <p:nvPr/>
          </p:nvPicPr>
          <p:blipFill>
            <a:blip r:embed="rId16">
              <a:extLst/>
            </a:blip>
            <a:stretch>
              <a:fillRect/>
            </a:stretch>
          </p:blipFill>
          <p:spPr>
            <a:xfrm>
              <a:off x="127000" y="88900"/>
              <a:ext cx="1709055" cy="2109047"/>
            </a:xfrm>
            <a:prstGeom prst="rect">
              <a:avLst/>
            </a:prstGeom>
            <a:ln>
              <a:noFill/>
            </a:ln>
            <a:effectLst/>
          </p:spPr>
        </p:pic>
        <p:pic>
          <p:nvPicPr>
            <p:cNvPr id="164" name="Picture 163"/>
            <p:cNvPicPr>
              <a:picLocks/>
            </p:cNvPicPr>
            <p:nvPr/>
          </p:nvPicPr>
          <p:blipFill>
            <a:blip r:embed="rId17">
              <a:extLst/>
            </a:blip>
            <a:stretch>
              <a:fillRect/>
            </a:stretch>
          </p:blipFill>
          <p:spPr>
            <a:xfrm>
              <a:off x="0" y="0"/>
              <a:ext cx="1963055" cy="2439247"/>
            </a:xfrm>
            <a:prstGeom prst="rect">
              <a:avLst/>
            </a:prstGeom>
            <a:effectLst/>
          </p:spPr>
        </p:pic>
      </p:grpSp>
      <p:pic>
        <p:nvPicPr>
          <p:cNvPr id="167" name="Picture 166"/>
          <p:cNvPicPr>
            <a:picLocks/>
          </p:cNvPicPr>
          <p:nvPr/>
        </p:nvPicPr>
        <p:blipFill>
          <a:blip r:embed="rId18">
            <a:alphaModFix amt="29687"/>
            <a:extLst/>
          </a:blip>
          <a:stretch>
            <a:fillRect/>
          </a:stretch>
        </p:blipFill>
        <p:spPr>
          <a:xfrm>
            <a:off x="4446416" y="156513"/>
            <a:ext cx="3810979" cy="4164351"/>
          </a:xfrm>
          <a:prstGeom prst="rect">
            <a:avLst/>
          </a:prstGeom>
          <a:effectLst>
            <a:outerShdw blurRad="38100" dist="25400" dir="5400000" rotWithShape="0">
              <a:srgbClr val="000000">
                <a:alpha val="50000"/>
              </a:srgbClr>
            </a:outerShdw>
          </a:effectLst>
        </p:spPr>
      </p:pic>
      <p:pic>
        <p:nvPicPr>
          <p:cNvPr id="168" name="Picture 167"/>
          <p:cNvPicPr>
            <a:picLocks/>
          </p:cNvPicPr>
          <p:nvPr/>
        </p:nvPicPr>
        <p:blipFill>
          <a:blip r:embed="rId19">
            <a:alphaModFix amt="29687"/>
            <a:extLst/>
          </a:blip>
          <a:stretch>
            <a:fillRect/>
          </a:stretch>
        </p:blipFill>
        <p:spPr>
          <a:xfrm>
            <a:off x="1743869" y="1230551"/>
            <a:ext cx="1861411" cy="5209752"/>
          </a:xfrm>
          <a:prstGeom prst="rect">
            <a:avLst/>
          </a:prstGeom>
          <a:effectLst>
            <a:outerShdw blurRad="38100" dist="25400" dir="5400000" rotWithShape="0">
              <a:srgbClr val="000000">
                <a:alpha val="50000"/>
              </a:srgbClr>
            </a:outerShdw>
          </a:effectLst>
        </p:spPr>
      </p:pic>
      <p:sp>
        <p:nvSpPr>
          <p:cNvPr id="169" name="Shape 169"/>
          <p:cNvSpPr/>
          <p:nvPr/>
        </p:nvSpPr>
        <p:spPr>
          <a:xfrm>
            <a:off x="1953521" y="4167998"/>
            <a:ext cx="1314527"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sz="1687"/>
              <a:t>Jeremy Brown</a:t>
            </a:r>
          </a:p>
        </p:txBody>
      </p:sp>
      <p:sp>
        <p:nvSpPr>
          <p:cNvPr id="170" name="Shape 170"/>
          <p:cNvSpPr/>
          <p:nvPr/>
        </p:nvSpPr>
        <p:spPr>
          <a:xfrm>
            <a:off x="4215224" y="5811455"/>
            <a:ext cx="1068755"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sz="1687"/>
              <a:t>Jeremy Ash</a:t>
            </a:r>
          </a:p>
        </p:txBody>
      </p:sp>
      <p:sp>
        <p:nvSpPr>
          <p:cNvPr id="171" name="Shape 171"/>
          <p:cNvSpPr/>
          <p:nvPr/>
        </p:nvSpPr>
        <p:spPr>
          <a:xfrm>
            <a:off x="7258527" y="6362346"/>
            <a:ext cx="1545103"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sz="1687"/>
              <a:t>Jim Wilgenbusch</a:t>
            </a:r>
          </a:p>
        </p:txBody>
      </p:sp>
      <p:sp>
        <p:nvSpPr>
          <p:cNvPr id="172" name="Shape 172"/>
          <p:cNvSpPr/>
          <p:nvPr/>
        </p:nvSpPr>
        <p:spPr>
          <a:xfrm>
            <a:off x="4788841" y="3879270"/>
            <a:ext cx="1246111"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sz="1687"/>
              <a:t>Guifang Zhou</a:t>
            </a:r>
          </a:p>
        </p:txBody>
      </p:sp>
      <p:sp>
        <p:nvSpPr>
          <p:cNvPr id="173" name="Shape 173"/>
          <p:cNvSpPr/>
          <p:nvPr/>
        </p:nvSpPr>
        <p:spPr>
          <a:xfrm>
            <a:off x="8854369" y="1849690"/>
            <a:ext cx="1096519"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sz="1687"/>
              <a:t>Wen Huang</a:t>
            </a:r>
          </a:p>
        </p:txBody>
      </p:sp>
      <p:sp>
        <p:nvSpPr>
          <p:cNvPr id="174" name="Shape 174"/>
          <p:cNvSpPr/>
          <p:nvPr/>
        </p:nvSpPr>
        <p:spPr>
          <a:xfrm>
            <a:off x="6247338" y="3879270"/>
            <a:ext cx="1684821"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sz="1687"/>
              <a:t>Melissa Marchand</a:t>
            </a:r>
          </a:p>
        </p:txBody>
      </p:sp>
      <p:sp>
        <p:nvSpPr>
          <p:cNvPr id="175" name="Shape 175"/>
          <p:cNvSpPr/>
          <p:nvPr/>
        </p:nvSpPr>
        <p:spPr>
          <a:xfrm>
            <a:off x="4915050" y="1871118"/>
            <a:ext cx="1182119"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sz="1687"/>
              <a:t>Kyle Gallivan</a:t>
            </a:r>
          </a:p>
        </p:txBody>
      </p:sp>
      <p:pic>
        <p:nvPicPr>
          <p:cNvPr id="176" name="pasted-image.png"/>
          <p:cNvPicPr>
            <a:picLocks noChangeAspect="1"/>
          </p:cNvPicPr>
          <p:nvPr/>
        </p:nvPicPr>
        <p:blipFill>
          <a:blip r:embed="rId20">
            <a:extLst/>
          </a:blip>
          <a:stretch>
            <a:fillRect/>
          </a:stretch>
        </p:blipFill>
        <p:spPr>
          <a:xfrm>
            <a:off x="8720271" y="5376099"/>
            <a:ext cx="1593104" cy="877600"/>
          </a:xfrm>
          <a:prstGeom prst="rect">
            <a:avLst/>
          </a:prstGeom>
          <a:ln w="12700">
            <a:miter lim="400000"/>
          </a:ln>
        </p:spPr>
      </p:pic>
      <p:pic>
        <p:nvPicPr>
          <p:cNvPr id="177" name="Picture 176"/>
          <p:cNvPicPr>
            <a:picLocks/>
          </p:cNvPicPr>
          <p:nvPr/>
        </p:nvPicPr>
        <p:blipFill>
          <a:blip r:embed="rId21">
            <a:alphaModFix amt="29687"/>
            <a:extLst/>
          </a:blip>
          <a:stretch>
            <a:fillRect/>
          </a:stretch>
        </p:blipFill>
        <p:spPr>
          <a:xfrm>
            <a:off x="7130793" y="5051648"/>
            <a:ext cx="3271475" cy="1715096"/>
          </a:xfrm>
          <a:prstGeom prst="rect">
            <a:avLst/>
          </a:prstGeom>
          <a:effectLst>
            <a:outerShdw blurRad="38100" dist="25400" dir="5400000" rotWithShape="0">
              <a:srgbClr val="000000">
                <a:alpha val="50000"/>
              </a:srgbClr>
            </a:outerShdw>
          </a:effectLst>
        </p:spPr>
      </p:pic>
      <p:grpSp>
        <p:nvGrpSpPr>
          <p:cNvPr id="180" name="Group 180"/>
          <p:cNvGrpSpPr/>
          <p:nvPr/>
        </p:nvGrpSpPr>
        <p:grpSpPr>
          <a:xfrm>
            <a:off x="8802535" y="2220577"/>
            <a:ext cx="1311759" cy="1365336"/>
            <a:chOff x="0" y="0"/>
            <a:chExt cx="1865610" cy="1941810"/>
          </a:xfrm>
        </p:grpSpPr>
        <p:pic>
          <p:nvPicPr>
            <p:cNvPr id="179" name="pasted-image.tif"/>
            <p:cNvPicPr>
              <a:picLocks noChangeAspect="1"/>
            </p:cNvPicPr>
            <p:nvPr/>
          </p:nvPicPr>
          <p:blipFill>
            <a:blip r:embed="rId22">
              <a:extLst/>
            </a:blip>
            <a:stretch>
              <a:fillRect/>
            </a:stretch>
          </p:blipFill>
          <p:spPr>
            <a:xfrm>
              <a:off x="127000" y="88900"/>
              <a:ext cx="1611611" cy="1611611"/>
            </a:xfrm>
            <a:prstGeom prst="rect">
              <a:avLst/>
            </a:prstGeom>
            <a:ln>
              <a:noFill/>
            </a:ln>
            <a:effectLst/>
          </p:spPr>
        </p:pic>
        <p:pic>
          <p:nvPicPr>
            <p:cNvPr id="178" name="Picture 177"/>
            <p:cNvPicPr>
              <a:picLocks/>
            </p:cNvPicPr>
            <p:nvPr/>
          </p:nvPicPr>
          <p:blipFill>
            <a:blip r:embed="rId23">
              <a:extLst/>
            </a:blip>
            <a:stretch>
              <a:fillRect/>
            </a:stretch>
          </p:blipFill>
          <p:spPr>
            <a:xfrm>
              <a:off x="0" y="0"/>
              <a:ext cx="1865611" cy="1941811"/>
            </a:xfrm>
            <a:prstGeom prst="rect">
              <a:avLst/>
            </a:prstGeom>
            <a:effectLst/>
          </p:spPr>
        </p:pic>
      </p:grpSp>
      <p:sp>
        <p:nvSpPr>
          <p:cNvPr id="181" name="Shape 181"/>
          <p:cNvSpPr/>
          <p:nvPr/>
        </p:nvSpPr>
        <p:spPr>
          <a:xfrm>
            <a:off x="8622052" y="3510614"/>
            <a:ext cx="1530612"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sz="1687"/>
              <a:t>Paul Van Dooren</a:t>
            </a:r>
          </a:p>
        </p:txBody>
      </p:sp>
      <p:sp>
        <p:nvSpPr>
          <p:cNvPr id="182" name="Shape 182"/>
          <p:cNvSpPr/>
          <p:nvPr/>
        </p:nvSpPr>
        <p:spPr>
          <a:xfrm>
            <a:off x="2027243" y="5971026"/>
            <a:ext cx="1200265"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sz="1687"/>
              <a:t>David Morris</a:t>
            </a:r>
          </a:p>
        </p:txBody>
      </p:sp>
      <p:grpSp>
        <p:nvGrpSpPr>
          <p:cNvPr id="185" name="Group 185"/>
          <p:cNvGrpSpPr/>
          <p:nvPr/>
        </p:nvGrpSpPr>
        <p:grpSpPr>
          <a:xfrm>
            <a:off x="2072524" y="4471902"/>
            <a:ext cx="1204177" cy="1526509"/>
            <a:chOff x="0" y="0"/>
            <a:chExt cx="1712605" cy="2171033"/>
          </a:xfrm>
        </p:grpSpPr>
        <p:pic>
          <p:nvPicPr>
            <p:cNvPr id="184" name="11150286_10206427939080003_6135984392445742390_n.jpg"/>
            <p:cNvPicPr>
              <a:picLocks noChangeAspect="1"/>
            </p:cNvPicPr>
            <p:nvPr/>
          </p:nvPicPr>
          <p:blipFill>
            <a:blip r:embed="rId24">
              <a:extLst/>
            </a:blip>
            <a:srcRect l="40979" t="6421" r="30379" b="57432"/>
            <a:stretch>
              <a:fillRect/>
            </a:stretch>
          </p:blipFill>
          <p:spPr>
            <a:xfrm>
              <a:off x="127000" y="88900"/>
              <a:ext cx="1458606" cy="1840834"/>
            </a:xfrm>
            <a:prstGeom prst="rect">
              <a:avLst/>
            </a:prstGeom>
            <a:ln>
              <a:noFill/>
            </a:ln>
            <a:effectLst/>
          </p:spPr>
        </p:pic>
        <p:pic>
          <p:nvPicPr>
            <p:cNvPr id="183" name="Picture 182"/>
            <p:cNvPicPr>
              <a:picLocks/>
            </p:cNvPicPr>
            <p:nvPr/>
          </p:nvPicPr>
          <p:blipFill>
            <a:blip r:embed="rId25">
              <a:extLst/>
            </a:blip>
            <a:stretch>
              <a:fillRect/>
            </a:stretch>
          </p:blipFill>
          <p:spPr>
            <a:xfrm>
              <a:off x="-1" y="-1"/>
              <a:ext cx="1712607" cy="2171035"/>
            </a:xfrm>
            <a:prstGeom prst="rect">
              <a:avLst/>
            </a:prstGeom>
            <a:effectLst/>
          </p:spPr>
        </p:pic>
      </p:grpSp>
      <p:pic>
        <p:nvPicPr>
          <p:cNvPr id="186" name="pasted-image.tif"/>
          <p:cNvPicPr>
            <a:picLocks noChangeAspect="1"/>
          </p:cNvPicPr>
          <p:nvPr/>
        </p:nvPicPr>
        <p:blipFill>
          <a:blip r:embed="rId26">
            <a:extLst/>
          </a:blip>
          <a:stretch>
            <a:fillRect/>
          </a:stretch>
        </p:blipFill>
        <p:spPr>
          <a:xfrm>
            <a:off x="5655543" y="4675508"/>
            <a:ext cx="1071563" cy="1276947"/>
          </a:xfrm>
          <a:prstGeom prst="rect">
            <a:avLst/>
          </a:prstGeom>
          <a:ln w="12700">
            <a:miter lim="400000"/>
          </a:ln>
        </p:spPr>
      </p:pic>
      <p:pic>
        <p:nvPicPr>
          <p:cNvPr id="187" name="Picture 186"/>
          <p:cNvPicPr>
            <a:picLocks/>
          </p:cNvPicPr>
          <p:nvPr/>
        </p:nvPicPr>
        <p:blipFill>
          <a:blip r:embed="rId21">
            <a:alphaModFix amt="29687"/>
            <a:extLst/>
          </a:blip>
          <a:stretch>
            <a:fillRect/>
          </a:stretch>
        </p:blipFill>
        <p:spPr>
          <a:xfrm>
            <a:off x="3732299" y="4511415"/>
            <a:ext cx="3271475" cy="1715096"/>
          </a:xfrm>
          <a:prstGeom prst="rect">
            <a:avLst/>
          </a:prstGeom>
          <a:effectLst>
            <a:outerShdw blurRad="38100" dist="25400" dir="5400000" rotWithShape="0">
              <a:srgbClr val="000000">
                <a:alpha val="50000"/>
              </a:srgbClr>
            </a:outerShdw>
          </a:effectLst>
        </p:spPr>
      </p:pic>
      <p:pic>
        <p:nvPicPr>
          <p:cNvPr id="188" name="pasted-image.tif"/>
          <p:cNvPicPr>
            <a:picLocks noChangeAspect="1"/>
          </p:cNvPicPr>
          <p:nvPr/>
        </p:nvPicPr>
        <p:blipFill>
          <a:blip r:embed="rId27">
            <a:extLst/>
          </a:blip>
          <a:stretch>
            <a:fillRect/>
          </a:stretch>
        </p:blipFill>
        <p:spPr>
          <a:xfrm>
            <a:off x="8854475" y="3854008"/>
            <a:ext cx="1207867" cy="1037344"/>
          </a:xfrm>
          <a:prstGeom prst="rect">
            <a:avLst/>
          </a:prstGeom>
          <a:ln w="12700">
            <a:miter lim="400000"/>
          </a:ln>
        </p:spPr>
      </p:pic>
      <p:pic>
        <p:nvPicPr>
          <p:cNvPr id="189" name="Picture 188"/>
          <p:cNvPicPr>
            <a:picLocks/>
          </p:cNvPicPr>
          <p:nvPr/>
        </p:nvPicPr>
        <p:blipFill>
          <a:blip r:embed="rId28">
            <a:alphaModFix amt="29687"/>
            <a:extLst/>
          </a:blip>
          <a:stretch>
            <a:fillRect/>
          </a:stretch>
        </p:blipFill>
        <p:spPr>
          <a:xfrm>
            <a:off x="8527703" y="28767"/>
            <a:ext cx="1861411" cy="4941663"/>
          </a:xfrm>
          <a:prstGeom prst="rect">
            <a:avLst/>
          </a:prstGeom>
          <a:effectLst>
            <a:outerShdw blurRad="38100" dist="25400" dir="5400000" rotWithShape="0">
              <a:srgbClr val="000000">
                <a:alpha val="50000"/>
              </a:srgbClr>
            </a:outerShdw>
          </a:effectLst>
        </p:spPr>
      </p:pic>
    </p:spTree>
    <p:extLst>
      <p:ext uri="{BB962C8B-B14F-4D97-AF65-F5344CB8AC3E}">
        <p14:creationId xmlns:p14="http://schemas.microsoft.com/office/powerpoint/2010/main" val="422155375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09857" y="1473975"/>
            <a:ext cx="6040863" cy="5277807"/>
          </a:xfrm>
          <a:prstGeom prst="rect">
            <a:avLst/>
          </a:prstGeom>
        </p:spPr>
      </p:pic>
      <p:sp>
        <p:nvSpPr>
          <p:cNvPr id="4" name="Shape 67"/>
          <p:cNvSpPr txBox="1">
            <a:spLocks/>
          </p:cNvSpPr>
          <p:nvPr/>
        </p:nvSpPr>
        <p:spPr>
          <a:xfrm>
            <a:off x="2073282" y="320676"/>
            <a:ext cx="8114017" cy="1454467"/>
          </a:xfrm>
          <a:prstGeom prst="rect">
            <a:avLst/>
          </a:prstGeom>
          <a:noFill/>
          <a:ln>
            <a:noFill/>
          </a:ln>
        </p:spPr>
        <p:txBody>
          <a:bodyPr vert="horz" lIns="34291" tIns="34291" rIns="34291" bIns="34291"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9886"/>
              </a:lnSpc>
              <a:spcBef>
                <a:spcPts val="0"/>
              </a:spcBef>
            </a:pPr>
            <a:r>
              <a:rPr lang="en-US" sz="4399" dirty="0">
                <a:latin typeface="Arial"/>
                <a:ea typeface="Arial"/>
                <a:cs typeface="Arial"/>
                <a:sym typeface="Arial"/>
              </a:rPr>
              <a:t>Projections in 2D</a:t>
            </a:r>
            <a:br>
              <a:rPr lang="en-US" sz="4399" dirty="0">
                <a:latin typeface="Arial"/>
                <a:ea typeface="Arial"/>
                <a:cs typeface="Arial"/>
                <a:sym typeface="Arial"/>
              </a:rPr>
            </a:br>
            <a:r>
              <a:rPr lang="en-US" sz="3499" dirty="0">
                <a:latin typeface="Arial"/>
                <a:ea typeface="Arial"/>
                <a:cs typeface="Arial"/>
                <a:sym typeface="Arial"/>
              </a:rPr>
              <a:t>Bootstrap Trees from 15 </a:t>
            </a:r>
            <a:r>
              <a:rPr lang="en-US" sz="3499" dirty="0" err="1">
                <a:latin typeface="Arial"/>
                <a:ea typeface="Arial"/>
                <a:cs typeface="Arial"/>
                <a:sym typeface="Arial"/>
              </a:rPr>
              <a:t>mtDNA</a:t>
            </a:r>
            <a:r>
              <a:rPr lang="en-US" sz="3499" dirty="0">
                <a:latin typeface="Arial"/>
                <a:ea typeface="Arial"/>
                <a:cs typeface="Arial"/>
                <a:sym typeface="Arial"/>
              </a:rPr>
              <a:t> Genes</a:t>
            </a:r>
          </a:p>
        </p:txBody>
      </p:sp>
      <p:sp>
        <p:nvSpPr>
          <p:cNvPr id="3" name="TextBox 2"/>
          <p:cNvSpPr txBox="1"/>
          <p:nvPr/>
        </p:nvSpPr>
        <p:spPr>
          <a:xfrm>
            <a:off x="9749493" y="5412267"/>
            <a:ext cx="1742303" cy="646331"/>
          </a:xfrm>
          <a:prstGeom prst="rect">
            <a:avLst/>
          </a:prstGeom>
          <a:noFill/>
        </p:spPr>
        <p:txBody>
          <a:bodyPr wrap="square" rtlCol="0">
            <a:spAutoFit/>
          </a:bodyPr>
          <a:lstStyle/>
          <a:p>
            <a:r>
              <a:rPr lang="en-US" dirty="0"/>
              <a:t>Figure by Wen Huang</a:t>
            </a:r>
          </a:p>
        </p:txBody>
      </p:sp>
    </p:spTree>
    <p:extLst>
      <p:ext uri="{BB962C8B-B14F-4D97-AF65-F5344CB8AC3E}">
        <p14:creationId xmlns:p14="http://schemas.microsoft.com/office/powerpoint/2010/main" val="35332070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idx="4294967295"/>
          </p:nvPr>
        </p:nvSpPr>
        <p:spPr>
          <a:xfrm>
            <a:off x="2073276" y="320673"/>
            <a:ext cx="8114017" cy="1454467"/>
          </a:xfrm>
          <a:prstGeom prst="rect">
            <a:avLst/>
          </a:prstGeom>
          <a:noFill/>
          <a:ln>
            <a:noFill/>
          </a:ln>
        </p:spPr>
        <p:txBody>
          <a:bodyPr vert="horz" lIns="34291" tIns="34291" rIns="34291" bIns="34291" rtlCol="0" anchor="ctr" anchorCtr="0">
            <a:noAutofit/>
          </a:bodyPr>
          <a:lstStyle/>
          <a:p>
            <a:pPr>
              <a:lnSpc>
                <a:spcPct val="119886"/>
              </a:lnSpc>
              <a:spcBef>
                <a:spcPts val="0"/>
              </a:spcBef>
            </a:pPr>
            <a:r>
              <a:rPr lang="en-US" sz="4399" dirty="0">
                <a:latin typeface="Arial"/>
                <a:ea typeface="Arial"/>
                <a:cs typeface="Arial"/>
                <a:sym typeface="Arial"/>
              </a:rPr>
              <a:t>Projections in 2D</a:t>
            </a:r>
            <a:br>
              <a:rPr lang="en-US" sz="4399" dirty="0">
                <a:latin typeface="Arial"/>
                <a:ea typeface="Arial"/>
                <a:cs typeface="Arial"/>
                <a:sym typeface="Arial"/>
              </a:rPr>
            </a:br>
            <a:r>
              <a:rPr lang="en-US" sz="3499" dirty="0">
                <a:latin typeface="Arial"/>
                <a:ea typeface="Arial"/>
                <a:cs typeface="Arial"/>
                <a:sym typeface="Arial"/>
              </a:rPr>
              <a:t>Bootstrap Trees from 15 </a:t>
            </a:r>
            <a:r>
              <a:rPr lang="en-US" sz="3499" dirty="0" err="1">
                <a:latin typeface="Arial"/>
                <a:ea typeface="Arial"/>
                <a:cs typeface="Arial"/>
                <a:sym typeface="Arial"/>
              </a:rPr>
              <a:t>mtDNA</a:t>
            </a:r>
            <a:r>
              <a:rPr lang="en-US" sz="3499" dirty="0">
                <a:latin typeface="Arial"/>
                <a:ea typeface="Arial"/>
                <a:cs typeface="Arial"/>
                <a:sym typeface="Arial"/>
              </a:rPr>
              <a:t> Genes</a:t>
            </a:r>
          </a:p>
        </p:txBody>
      </p:sp>
      <p:sp>
        <p:nvSpPr>
          <p:cNvPr id="68" name="Shape 68"/>
          <p:cNvSpPr txBox="1">
            <a:spLocks noGrp="1"/>
          </p:cNvSpPr>
          <p:nvPr>
            <p:ph type="body" idx="4294967295"/>
          </p:nvPr>
        </p:nvSpPr>
        <p:spPr>
          <a:xfrm>
            <a:off x="1987550" y="2177299"/>
            <a:ext cx="3924607" cy="616253"/>
          </a:xfrm>
          <a:prstGeom prst="rect">
            <a:avLst/>
          </a:prstGeom>
          <a:noFill/>
          <a:ln>
            <a:noFill/>
          </a:ln>
        </p:spPr>
        <p:txBody>
          <a:bodyPr vert="horz" lIns="34291" tIns="34291" rIns="34291" bIns="34291" rtlCol="0" anchor="b" anchorCtr="0">
            <a:noAutofit/>
          </a:bodyPr>
          <a:lstStyle/>
          <a:p>
            <a:pPr marL="0" indent="0">
              <a:lnSpc>
                <a:spcPct val="119791"/>
              </a:lnSpc>
              <a:spcBef>
                <a:spcPts val="0"/>
              </a:spcBef>
              <a:buNone/>
            </a:pPr>
            <a:r>
              <a:rPr lang="en-US" sz="2399" b="1" dirty="0">
                <a:solidFill>
                  <a:srgbClr val="000000"/>
                </a:solidFill>
                <a:latin typeface="Arial"/>
                <a:ea typeface="Arial"/>
                <a:cs typeface="Arial"/>
                <a:sym typeface="Arial"/>
              </a:rPr>
              <a:t>Kruskal-1 &amp; Linear Iteration</a:t>
            </a:r>
          </a:p>
        </p:txBody>
      </p:sp>
      <p:sp>
        <p:nvSpPr>
          <p:cNvPr id="69" name="Shape 69"/>
          <p:cNvSpPr txBox="1">
            <a:spLocks noGrp="1"/>
          </p:cNvSpPr>
          <p:nvPr>
            <p:ph type="body" idx="4294967295"/>
          </p:nvPr>
        </p:nvSpPr>
        <p:spPr>
          <a:xfrm>
            <a:off x="6535719" y="2177299"/>
            <a:ext cx="3926204" cy="616253"/>
          </a:xfrm>
          <a:prstGeom prst="rect">
            <a:avLst/>
          </a:prstGeom>
          <a:noFill/>
          <a:ln>
            <a:noFill/>
          </a:ln>
        </p:spPr>
        <p:txBody>
          <a:bodyPr vert="horz" lIns="34291" tIns="34291" rIns="34291" bIns="34291" rtlCol="0" anchor="b" anchorCtr="0">
            <a:noAutofit/>
          </a:bodyPr>
          <a:lstStyle/>
          <a:p>
            <a:pPr marL="0" indent="0">
              <a:lnSpc>
                <a:spcPct val="119791"/>
              </a:lnSpc>
              <a:spcBef>
                <a:spcPts val="0"/>
              </a:spcBef>
              <a:buNone/>
            </a:pPr>
            <a:r>
              <a:rPr lang="en-US" sz="2399" b="1" dirty="0">
                <a:solidFill>
                  <a:srgbClr val="000000"/>
                </a:solidFill>
                <a:latin typeface="Arial"/>
                <a:ea typeface="Arial"/>
                <a:cs typeface="Arial"/>
                <a:sym typeface="Arial"/>
              </a:rPr>
              <a:t>CCA &amp; Stochastic Gradient </a:t>
            </a:r>
          </a:p>
        </p:txBody>
      </p:sp>
      <p:pic>
        <p:nvPicPr>
          <p:cNvPr id="70" name="Shape 70"/>
          <p:cNvPicPr preferRelativeResize="0"/>
          <p:nvPr/>
        </p:nvPicPr>
        <p:blipFill>
          <a:blip r:embed="rId3">
            <a:alphaModFix/>
          </a:blip>
          <a:stretch>
            <a:fillRect/>
          </a:stretch>
        </p:blipFill>
        <p:spPr>
          <a:xfrm>
            <a:off x="1685921" y="2747209"/>
            <a:ext cx="3714751" cy="3362311"/>
          </a:xfrm>
          <a:prstGeom prst="rect">
            <a:avLst/>
          </a:prstGeom>
          <a:noFill/>
          <a:ln>
            <a:noFill/>
          </a:ln>
        </p:spPr>
      </p:pic>
      <p:pic>
        <p:nvPicPr>
          <p:cNvPr id="71" name="Shape 71"/>
          <p:cNvPicPr preferRelativeResize="0"/>
          <p:nvPr/>
        </p:nvPicPr>
        <p:blipFill>
          <a:blip r:embed="rId4">
            <a:alphaModFix/>
          </a:blip>
          <a:stretch>
            <a:fillRect/>
          </a:stretch>
        </p:blipFill>
        <p:spPr>
          <a:xfrm>
            <a:off x="6410331" y="2680531"/>
            <a:ext cx="3800475" cy="3505184"/>
          </a:xfrm>
          <a:prstGeom prst="rect">
            <a:avLst/>
          </a:prstGeom>
          <a:noFill/>
          <a:ln>
            <a:noFill/>
          </a:ln>
        </p:spPr>
      </p:pic>
      <p:sp>
        <p:nvSpPr>
          <p:cNvPr id="72" name="Shape 72"/>
          <p:cNvSpPr txBox="1"/>
          <p:nvPr/>
        </p:nvSpPr>
        <p:spPr>
          <a:xfrm>
            <a:off x="5243510" y="5277686"/>
            <a:ext cx="1319513" cy="1052820"/>
          </a:xfrm>
          <a:prstGeom prst="rect">
            <a:avLst/>
          </a:prstGeom>
          <a:noFill/>
          <a:ln>
            <a:noFill/>
          </a:ln>
        </p:spPr>
        <p:txBody>
          <a:bodyPr lIns="34291" tIns="34291" rIns="34291" bIns="34291" anchor="t" anchorCtr="0">
            <a:noAutofit/>
          </a:bodyPr>
          <a:lstStyle/>
          <a:p>
            <a:pPr algn="ctr">
              <a:lnSpc>
                <a:spcPct val="120312"/>
              </a:lnSpc>
            </a:pPr>
            <a:r>
              <a:rPr lang="en-US" sz="1599" b="1">
                <a:solidFill>
                  <a:srgbClr val="000000"/>
                </a:solidFill>
                <a:latin typeface="Arial"/>
                <a:ea typeface="Arial"/>
                <a:cs typeface="Arial"/>
                <a:sym typeface="Arial"/>
              </a:rPr>
              <a:t>Colors = trees from different genes</a:t>
            </a:r>
          </a:p>
        </p:txBody>
      </p:sp>
      <p:sp>
        <p:nvSpPr>
          <p:cNvPr id="8" name="TextBox 7"/>
          <p:cNvSpPr txBox="1"/>
          <p:nvPr/>
        </p:nvSpPr>
        <p:spPr>
          <a:xfrm>
            <a:off x="10210813" y="5375198"/>
            <a:ext cx="1742303" cy="646331"/>
          </a:xfrm>
          <a:prstGeom prst="rect">
            <a:avLst/>
          </a:prstGeom>
          <a:noFill/>
        </p:spPr>
        <p:txBody>
          <a:bodyPr wrap="square" rtlCol="0">
            <a:spAutoFit/>
          </a:bodyPr>
          <a:lstStyle/>
          <a:p>
            <a:r>
              <a:rPr lang="en-US" dirty="0"/>
              <a:t>Figure by Wen Huang</a:t>
            </a:r>
          </a:p>
        </p:txBody>
      </p:sp>
    </p:spTree>
    <p:extLst>
      <p:ext uri="{BB962C8B-B14F-4D97-AF65-F5344CB8AC3E}">
        <p14:creationId xmlns:p14="http://schemas.microsoft.com/office/powerpoint/2010/main" val="1982880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67"/>
          <p:cNvSpPr txBox="1">
            <a:spLocks/>
          </p:cNvSpPr>
          <p:nvPr/>
        </p:nvSpPr>
        <p:spPr>
          <a:xfrm>
            <a:off x="1923128" y="55763"/>
            <a:ext cx="8114017" cy="1454467"/>
          </a:xfrm>
          <a:prstGeom prst="rect">
            <a:avLst/>
          </a:prstGeom>
          <a:noFill/>
          <a:ln>
            <a:noFill/>
          </a:ln>
        </p:spPr>
        <p:txBody>
          <a:bodyPr vert="horz" lIns="34291" tIns="34291" rIns="34291" bIns="34291"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9886"/>
              </a:lnSpc>
              <a:spcBef>
                <a:spcPts val="0"/>
              </a:spcBef>
            </a:pPr>
            <a:r>
              <a:rPr lang="en-US" sz="4399" dirty="0">
                <a:latin typeface="Arial"/>
                <a:ea typeface="Arial"/>
                <a:cs typeface="Arial"/>
                <a:sym typeface="Arial"/>
              </a:rPr>
              <a:t>Measures of NLDR Quality</a:t>
            </a:r>
            <a:endParaRPr lang="en-US" sz="3499" dirty="0">
              <a:latin typeface="Arial"/>
              <a:ea typeface="Arial"/>
              <a:cs typeface="Arial"/>
              <a:sym typeface="Arial"/>
            </a:endParaRPr>
          </a:p>
        </p:txBody>
      </p:sp>
      <p:sp>
        <p:nvSpPr>
          <p:cNvPr id="3" name="TextBox 2"/>
          <p:cNvSpPr txBox="1"/>
          <p:nvPr/>
        </p:nvSpPr>
        <p:spPr>
          <a:xfrm>
            <a:off x="5980131" y="1991805"/>
            <a:ext cx="5642517" cy="4801314"/>
          </a:xfrm>
          <a:prstGeom prst="rect">
            <a:avLst/>
          </a:prstGeom>
          <a:noFill/>
        </p:spPr>
        <p:txBody>
          <a:bodyPr wrap="square" rtlCol="0">
            <a:spAutoFit/>
          </a:bodyPr>
          <a:lstStyle/>
          <a:p>
            <a:pPr marL="285730" indent="-285730">
              <a:buFont typeface="Arial" panose="020B0604020202020204" pitchFamily="34" charset="0"/>
              <a:buChar char="•"/>
              <a:defRPr/>
            </a:pPr>
            <a:r>
              <a:rPr lang="en-US" sz="2400" i="1" dirty="0"/>
              <a:t>Trustworthiness  </a:t>
            </a:r>
            <a:r>
              <a:rPr lang="en-US" sz="2400" dirty="0"/>
              <a:t>measures to what extent the </a:t>
            </a:r>
            <a:r>
              <a:rPr lang="en-US" sz="2400" i="1" dirty="0"/>
              <a:t>k </a:t>
            </a:r>
            <a:r>
              <a:rPr lang="en-US" sz="2400" dirty="0"/>
              <a:t>closest neighbors of each point in the original space are close by in the display.</a:t>
            </a:r>
          </a:p>
          <a:p>
            <a:pPr lvl="0">
              <a:defRPr/>
            </a:pPr>
            <a:endParaRPr lang="en-US" sz="2400" i="1" dirty="0"/>
          </a:p>
          <a:p>
            <a:pPr marL="285730" indent="-285730">
              <a:buFont typeface="Arial" panose="020B0604020202020204" pitchFamily="34" charset="0"/>
              <a:buChar char="•"/>
              <a:defRPr/>
            </a:pPr>
            <a:r>
              <a:rPr lang="en-US" sz="2400" i="1" dirty="0"/>
              <a:t>Continuity </a:t>
            </a:r>
            <a:r>
              <a:rPr lang="en-US" sz="2400" dirty="0"/>
              <a:t>reverses roles of display and original space. Measures to what extent the </a:t>
            </a:r>
            <a:r>
              <a:rPr lang="en-US" sz="2400" i="1" dirty="0"/>
              <a:t>k </a:t>
            </a:r>
            <a:r>
              <a:rPr lang="en-US" sz="2400" dirty="0"/>
              <a:t>closest neighbors of each point in the original space are close by in the display.</a:t>
            </a:r>
          </a:p>
          <a:p>
            <a:pPr marL="285730" indent="-285730">
              <a:buFont typeface="Arial" panose="020B0604020202020204" pitchFamily="34" charset="0"/>
              <a:buChar char="•"/>
              <a:defRPr/>
            </a:pPr>
            <a:endParaRPr lang="en-US" sz="2400" dirty="0"/>
          </a:p>
          <a:p>
            <a:pPr marL="285730" indent="-285730">
              <a:buFont typeface="Arial" panose="020B0604020202020204" pitchFamily="34" charset="0"/>
              <a:buChar char="•"/>
              <a:defRPr/>
            </a:pPr>
            <a:r>
              <a:rPr lang="en-US" sz="2400" dirty="0"/>
              <a:t>Both measures are between 0 and 1</a:t>
            </a:r>
          </a:p>
          <a:p>
            <a:endParaRPr lang="en-US" dirty="0"/>
          </a:p>
        </p:txBody>
      </p:sp>
      <p:pic>
        <p:nvPicPr>
          <p:cNvPr id="13" name="Picture 12"/>
          <p:cNvPicPr>
            <a:picLocks noChangeAspect="1"/>
          </p:cNvPicPr>
          <p:nvPr/>
        </p:nvPicPr>
        <p:blipFill>
          <a:blip r:embed="rId3"/>
          <a:stretch>
            <a:fillRect/>
          </a:stretch>
        </p:blipFill>
        <p:spPr>
          <a:xfrm>
            <a:off x="111766" y="4515489"/>
            <a:ext cx="5474233" cy="1027849"/>
          </a:xfrm>
          <a:prstGeom prst="rect">
            <a:avLst/>
          </a:prstGeom>
        </p:spPr>
      </p:pic>
      <p:pic>
        <p:nvPicPr>
          <p:cNvPr id="14" name="Picture 13"/>
          <p:cNvPicPr>
            <a:picLocks noChangeAspect="1"/>
          </p:cNvPicPr>
          <p:nvPr/>
        </p:nvPicPr>
        <p:blipFill>
          <a:blip r:embed="rId4"/>
          <a:stretch>
            <a:fillRect/>
          </a:stretch>
        </p:blipFill>
        <p:spPr>
          <a:xfrm>
            <a:off x="316326" y="5543338"/>
            <a:ext cx="5459244" cy="1028828"/>
          </a:xfrm>
          <a:prstGeom prst="rect">
            <a:avLst/>
          </a:prstGeom>
        </p:spPr>
      </p:pic>
      <p:pic>
        <p:nvPicPr>
          <p:cNvPr id="8" name="Picture 7"/>
          <p:cNvPicPr>
            <a:picLocks noChangeAspect="1"/>
          </p:cNvPicPr>
          <p:nvPr/>
        </p:nvPicPr>
        <p:blipFill>
          <a:blip r:embed="rId5"/>
          <a:stretch>
            <a:fillRect/>
          </a:stretch>
        </p:blipFill>
        <p:spPr>
          <a:xfrm>
            <a:off x="194609" y="2330022"/>
            <a:ext cx="5683241" cy="1671543"/>
          </a:xfrm>
          <a:prstGeom prst="rect">
            <a:avLst/>
          </a:prstGeom>
        </p:spPr>
      </p:pic>
    </p:spTree>
    <p:extLst>
      <p:ext uri="{BB962C8B-B14F-4D97-AF65-F5344CB8AC3E}">
        <p14:creationId xmlns:p14="http://schemas.microsoft.com/office/powerpoint/2010/main" val="1931850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Both Measures Are Useful</a:t>
            </a:r>
            <a:endParaRPr lang="en-US" dirty="0"/>
          </a:p>
        </p:txBody>
      </p:sp>
      <p:grpSp>
        <p:nvGrpSpPr>
          <p:cNvPr id="26" name="Group 25"/>
          <p:cNvGrpSpPr/>
          <p:nvPr/>
        </p:nvGrpSpPr>
        <p:grpSpPr>
          <a:xfrm>
            <a:off x="1646670" y="2483983"/>
            <a:ext cx="754565" cy="834776"/>
            <a:chOff x="1568605" y="2430672"/>
            <a:chExt cx="754565" cy="834776"/>
          </a:xfrm>
        </p:grpSpPr>
        <p:sp>
          <p:nvSpPr>
            <p:cNvPr id="4" name="Oval 3"/>
            <p:cNvSpPr/>
            <p:nvPr/>
          </p:nvSpPr>
          <p:spPr>
            <a:xfrm>
              <a:off x="1687553" y="252389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Oval 5"/>
            <p:cNvSpPr/>
            <p:nvPr/>
          </p:nvSpPr>
          <p:spPr>
            <a:xfrm>
              <a:off x="1602059" y="273948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p:nvSpPr>
          <p:spPr>
            <a:xfrm>
              <a:off x="1899425" y="266886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p:nvSpPr>
          <p:spPr>
            <a:xfrm>
              <a:off x="1832518" y="295321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p:cNvSpPr/>
            <p:nvPr/>
          </p:nvSpPr>
          <p:spPr>
            <a:xfrm>
              <a:off x="1765611" y="320969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p:cNvSpPr/>
            <p:nvPr/>
          </p:nvSpPr>
          <p:spPr>
            <a:xfrm>
              <a:off x="1568605" y="3016404"/>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p:nvSpPr>
          <p:spPr>
            <a:xfrm>
              <a:off x="1992352" y="291976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p:cNvSpPr/>
            <p:nvPr/>
          </p:nvSpPr>
          <p:spPr>
            <a:xfrm>
              <a:off x="2059259" y="31297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p:nvSpPr>
          <p:spPr>
            <a:xfrm>
              <a:off x="2126166" y="25068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2193073" y="282947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p:cNvSpPr/>
            <p:nvPr/>
          </p:nvSpPr>
          <p:spPr>
            <a:xfrm>
              <a:off x="2256263" y="301454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p:cNvSpPr/>
            <p:nvPr/>
          </p:nvSpPr>
          <p:spPr>
            <a:xfrm>
              <a:off x="1932878" y="24306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7" name="Group 26"/>
          <p:cNvGrpSpPr/>
          <p:nvPr/>
        </p:nvGrpSpPr>
        <p:grpSpPr>
          <a:xfrm>
            <a:off x="2988531" y="2486135"/>
            <a:ext cx="754565" cy="834776"/>
            <a:chOff x="1568605" y="2430672"/>
            <a:chExt cx="754565" cy="834776"/>
          </a:xfrm>
          <a:solidFill>
            <a:srgbClr val="FFC000"/>
          </a:solidFill>
        </p:grpSpPr>
        <p:sp>
          <p:nvSpPr>
            <p:cNvPr id="28" name="Oval 27"/>
            <p:cNvSpPr/>
            <p:nvPr/>
          </p:nvSpPr>
          <p:spPr>
            <a:xfrm>
              <a:off x="1687553" y="252389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p:cNvSpPr/>
            <p:nvPr/>
          </p:nvSpPr>
          <p:spPr>
            <a:xfrm>
              <a:off x="1602059" y="273948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p:cNvSpPr/>
            <p:nvPr/>
          </p:nvSpPr>
          <p:spPr>
            <a:xfrm>
              <a:off x="1899425" y="266886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p:cNvSpPr/>
            <p:nvPr/>
          </p:nvSpPr>
          <p:spPr>
            <a:xfrm>
              <a:off x="1832518" y="295321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p:cNvSpPr/>
            <p:nvPr/>
          </p:nvSpPr>
          <p:spPr>
            <a:xfrm>
              <a:off x="1765611" y="320969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p:cNvSpPr/>
            <p:nvPr/>
          </p:nvSpPr>
          <p:spPr>
            <a:xfrm>
              <a:off x="1568605" y="3016404"/>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p:cNvSpPr/>
            <p:nvPr/>
          </p:nvSpPr>
          <p:spPr>
            <a:xfrm>
              <a:off x="1992352" y="291976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p:cNvSpPr/>
            <p:nvPr/>
          </p:nvSpPr>
          <p:spPr>
            <a:xfrm>
              <a:off x="2059259" y="31297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p:cNvSpPr/>
            <p:nvPr/>
          </p:nvSpPr>
          <p:spPr>
            <a:xfrm>
              <a:off x="2126166" y="25068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p:cNvSpPr/>
            <p:nvPr/>
          </p:nvSpPr>
          <p:spPr>
            <a:xfrm>
              <a:off x="2193073" y="282947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p:cNvSpPr/>
            <p:nvPr/>
          </p:nvSpPr>
          <p:spPr>
            <a:xfrm>
              <a:off x="2256263" y="301454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p:cNvSpPr/>
            <p:nvPr/>
          </p:nvSpPr>
          <p:spPr>
            <a:xfrm>
              <a:off x="1932878" y="24306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0" name="Group 39"/>
          <p:cNvGrpSpPr/>
          <p:nvPr/>
        </p:nvGrpSpPr>
        <p:grpSpPr>
          <a:xfrm>
            <a:off x="5731734" y="2483983"/>
            <a:ext cx="754565" cy="834776"/>
            <a:chOff x="1568605" y="2430672"/>
            <a:chExt cx="754565" cy="834776"/>
          </a:xfrm>
        </p:grpSpPr>
        <p:sp>
          <p:nvSpPr>
            <p:cNvPr id="41" name="Oval 40"/>
            <p:cNvSpPr/>
            <p:nvPr/>
          </p:nvSpPr>
          <p:spPr>
            <a:xfrm>
              <a:off x="1687553" y="252389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p:cNvSpPr/>
            <p:nvPr/>
          </p:nvSpPr>
          <p:spPr>
            <a:xfrm>
              <a:off x="1602059" y="273948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p:cNvSpPr/>
            <p:nvPr/>
          </p:nvSpPr>
          <p:spPr>
            <a:xfrm>
              <a:off x="1899425" y="266886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p:cNvSpPr/>
            <p:nvPr/>
          </p:nvSpPr>
          <p:spPr>
            <a:xfrm>
              <a:off x="1832518" y="295321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p:cNvSpPr/>
            <p:nvPr/>
          </p:nvSpPr>
          <p:spPr>
            <a:xfrm>
              <a:off x="1765611" y="320969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p:cNvSpPr/>
            <p:nvPr/>
          </p:nvSpPr>
          <p:spPr>
            <a:xfrm>
              <a:off x="1568605" y="3016404"/>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p:cNvSpPr/>
            <p:nvPr/>
          </p:nvSpPr>
          <p:spPr>
            <a:xfrm>
              <a:off x="1992352" y="291976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p:cNvSpPr/>
            <p:nvPr/>
          </p:nvSpPr>
          <p:spPr>
            <a:xfrm>
              <a:off x="2059259" y="31297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p:cNvSpPr/>
            <p:nvPr/>
          </p:nvSpPr>
          <p:spPr>
            <a:xfrm>
              <a:off x="2126166" y="25068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p:cNvSpPr/>
            <p:nvPr/>
          </p:nvSpPr>
          <p:spPr>
            <a:xfrm>
              <a:off x="2193073" y="282947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p:cNvSpPr/>
            <p:nvPr/>
          </p:nvSpPr>
          <p:spPr>
            <a:xfrm>
              <a:off x="2256263" y="301454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p:cNvSpPr/>
            <p:nvPr/>
          </p:nvSpPr>
          <p:spPr>
            <a:xfrm>
              <a:off x="1932878" y="24306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3" name="Group 52"/>
          <p:cNvGrpSpPr/>
          <p:nvPr/>
        </p:nvGrpSpPr>
        <p:grpSpPr>
          <a:xfrm>
            <a:off x="6092288" y="2465392"/>
            <a:ext cx="754565" cy="834776"/>
            <a:chOff x="1568605" y="2430672"/>
            <a:chExt cx="754565" cy="834776"/>
          </a:xfrm>
          <a:solidFill>
            <a:srgbClr val="FFC000"/>
          </a:solidFill>
        </p:grpSpPr>
        <p:sp>
          <p:nvSpPr>
            <p:cNvPr id="54" name="Oval 53"/>
            <p:cNvSpPr/>
            <p:nvPr/>
          </p:nvSpPr>
          <p:spPr>
            <a:xfrm>
              <a:off x="1687553" y="252389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p:cNvSpPr/>
            <p:nvPr/>
          </p:nvSpPr>
          <p:spPr>
            <a:xfrm>
              <a:off x="1602059" y="273948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p:cNvSpPr/>
            <p:nvPr/>
          </p:nvSpPr>
          <p:spPr>
            <a:xfrm>
              <a:off x="1899425" y="266886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p:cNvSpPr/>
            <p:nvPr/>
          </p:nvSpPr>
          <p:spPr>
            <a:xfrm>
              <a:off x="1832518" y="295321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p:cNvSpPr/>
            <p:nvPr/>
          </p:nvSpPr>
          <p:spPr>
            <a:xfrm>
              <a:off x="1765611" y="320969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p:cNvSpPr/>
            <p:nvPr/>
          </p:nvSpPr>
          <p:spPr>
            <a:xfrm>
              <a:off x="1568605" y="3016404"/>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p:cNvSpPr/>
            <p:nvPr/>
          </p:nvSpPr>
          <p:spPr>
            <a:xfrm>
              <a:off x="1992352" y="291976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p:cNvSpPr/>
            <p:nvPr/>
          </p:nvSpPr>
          <p:spPr>
            <a:xfrm>
              <a:off x="2059259" y="31297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Oval 61"/>
            <p:cNvSpPr/>
            <p:nvPr/>
          </p:nvSpPr>
          <p:spPr>
            <a:xfrm>
              <a:off x="2126166" y="25068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p:cNvSpPr/>
            <p:nvPr/>
          </p:nvSpPr>
          <p:spPr>
            <a:xfrm>
              <a:off x="2193073" y="282947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p:cNvSpPr/>
            <p:nvPr/>
          </p:nvSpPr>
          <p:spPr>
            <a:xfrm>
              <a:off x="2256263" y="301454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p:cNvSpPr/>
            <p:nvPr/>
          </p:nvSpPr>
          <p:spPr>
            <a:xfrm>
              <a:off x="1932878" y="24306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6" name="Right Arrow 65"/>
          <p:cNvSpPr/>
          <p:nvPr/>
        </p:nvSpPr>
        <p:spPr>
          <a:xfrm>
            <a:off x="4267217" y="2632963"/>
            <a:ext cx="713679" cy="365192"/>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7" name="Group 66"/>
          <p:cNvGrpSpPr/>
          <p:nvPr/>
        </p:nvGrpSpPr>
        <p:grpSpPr>
          <a:xfrm>
            <a:off x="2044394" y="3929015"/>
            <a:ext cx="754565" cy="834776"/>
            <a:chOff x="1568605" y="2430672"/>
            <a:chExt cx="754565" cy="834776"/>
          </a:xfrm>
        </p:grpSpPr>
        <p:sp>
          <p:nvSpPr>
            <p:cNvPr id="68" name="Oval 67"/>
            <p:cNvSpPr/>
            <p:nvPr/>
          </p:nvSpPr>
          <p:spPr>
            <a:xfrm>
              <a:off x="1687553" y="252389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p:cNvSpPr/>
            <p:nvPr/>
          </p:nvSpPr>
          <p:spPr>
            <a:xfrm>
              <a:off x="1602059" y="273948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69"/>
            <p:cNvSpPr/>
            <p:nvPr/>
          </p:nvSpPr>
          <p:spPr>
            <a:xfrm>
              <a:off x="1899425" y="266886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Oval 70"/>
            <p:cNvSpPr/>
            <p:nvPr/>
          </p:nvSpPr>
          <p:spPr>
            <a:xfrm>
              <a:off x="1832518" y="295321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71"/>
            <p:cNvSpPr/>
            <p:nvPr/>
          </p:nvSpPr>
          <p:spPr>
            <a:xfrm>
              <a:off x="1765611" y="320969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Oval 72"/>
            <p:cNvSpPr/>
            <p:nvPr/>
          </p:nvSpPr>
          <p:spPr>
            <a:xfrm>
              <a:off x="1568605" y="3016404"/>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p:cNvSpPr/>
            <p:nvPr/>
          </p:nvSpPr>
          <p:spPr>
            <a:xfrm>
              <a:off x="1992352" y="291976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p:cNvSpPr/>
            <p:nvPr/>
          </p:nvSpPr>
          <p:spPr>
            <a:xfrm>
              <a:off x="2059259" y="31297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p:cNvSpPr/>
            <p:nvPr/>
          </p:nvSpPr>
          <p:spPr>
            <a:xfrm>
              <a:off x="2126166" y="25068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p:cNvSpPr/>
            <p:nvPr/>
          </p:nvSpPr>
          <p:spPr>
            <a:xfrm>
              <a:off x="2193073" y="282947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p:cNvSpPr/>
            <p:nvPr/>
          </p:nvSpPr>
          <p:spPr>
            <a:xfrm>
              <a:off x="2256263" y="301454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Oval 78"/>
            <p:cNvSpPr/>
            <p:nvPr/>
          </p:nvSpPr>
          <p:spPr>
            <a:xfrm>
              <a:off x="1932878" y="24306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0" name="Group 79"/>
          <p:cNvGrpSpPr/>
          <p:nvPr/>
        </p:nvGrpSpPr>
        <p:grpSpPr>
          <a:xfrm>
            <a:off x="2404950" y="3910424"/>
            <a:ext cx="754565" cy="834776"/>
            <a:chOff x="1568605" y="2430672"/>
            <a:chExt cx="754565" cy="834776"/>
          </a:xfrm>
          <a:solidFill>
            <a:srgbClr val="FFC000"/>
          </a:solidFill>
        </p:grpSpPr>
        <p:sp>
          <p:nvSpPr>
            <p:cNvPr id="81" name="Oval 80"/>
            <p:cNvSpPr/>
            <p:nvPr/>
          </p:nvSpPr>
          <p:spPr>
            <a:xfrm>
              <a:off x="1687553" y="252389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p:cNvSpPr/>
            <p:nvPr/>
          </p:nvSpPr>
          <p:spPr>
            <a:xfrm>
              <a:off x="1602059" y="273948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p:cNvSpPr/>
            <p:nvPr/>
          </p:nvSpPr>
          <p:spPr>
            <a:xfrm>
              <a:off x="1899425" y="266886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Oval 83"/>
            <p:cNvSpPr/>
            <p:nvPr/>
          </p:nvSpPr>
          <p:spPr>
            <a:xfrm>
              <a:off x="1832518" y="295321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p:cNvSpPr/>
            <p:nvPr/>
          </p:nvSpPr>
          <p:spPr>
            <a:xfrm>
              <a:off x="1765611" y="320969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p:cNvSpPr/>
            <p:nvPr/>
          </p:nvSpPr>
          <p:spPr>
            <a:xfrm>
              <a:off x="1568605" y="3016404"/>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p:cNvSpPr/>
            <p:nvPr/>
          </p:nvSpPr>
          <p:spPr>
            <a:xfrm>
              <a:off x="1992352" y="291976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p:cNvSpPr/>
            <p:nvPr/>
          </p:nvSpPr>
          <p:spPr>
            <a:xfrm>
              <a:off x="2059259" y="31297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Oval 88"/>
            <p:cNvSpPr/>
            <p:nvPr/>
          </p:nvSpPr>
          <p:spPr>
            <a:xfrm>
              <a:off x="2126166" y="25068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Oval 89"/>
            <p:cNvSpPr/>
            <p:nvPr/>
          </p:nvSpPr>
          <p:spPr>
            <a:xfrm>
              <a:off x="2193073" y="282947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Oval 90"/>
            <p:cNvSpPr/>
            <p:nvPr/>
          </p:nvSpPr>
          <p:spPr>
            <a:xfrm>
              <a:off x="2256263" y="301454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91"/>
            <p:cNvSpPr/>
            <p:nvPr/>
          </p:nvSpPr>
          <p:spPr>
            <a:xfrm>
              <a:off x="1932878" y="24306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3" name="Group 92"/>
          <p:cNvGrpSpPr/>
          <p:nvPr/>
        </p:nvGrpSpPr>
        <p:grpSpPr>
          <a:xfrm>
            <a:off x="5473398" y="3923316"/>
            <a:ext cx="754565" cy="834776"/>
            <a:chOff x="1568605" y="2430672"/>
            <a:chExt cx="754565" cy="834776"/>
          </a:xfrm>
        </p:grpSpPr>
        <p:sp>
          <p:nvSpPr>
            <p:cNvPr id="94" name="Oval 93"/>
            <p:cNvSpPr/>
            <p:nvPr/>
          </p:nvSpPr>
          <p:spPr>
            <a:xfrm>
              <a:off x="1687553" y="252389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5" name="Oval 94"/>
            <p:cNvSpPr/>
            <p:nvPr/>
          </p:nvSpPr>
          <p:spPr>
            <a:xfrm>
              <a:off x="1602059" y="273948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Oval 95"/>
            <p:cNvSpPr/>
            <p:nvPr/>
          </p:nvSpPr>
          <p:spPr>
            <a:xfrm>
              <a:off x="1899425" y="266886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Oval 96"/>
            <p:cNvSpPr/>
            <p:nvPr/>
          </p:nvSpPr>
          <p:spPr>
            <a:xfrm>
              <a:off x="1832518" y="295321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Oval 97"/>
            <p:cNvSpPr/>
            <p:nvPr/>
          </p:nvSpPr>
          <p:spPr>
            <a:xfrm>
              <a:off x="1765611" y="320969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Oval 98"/>
            <p:cNvSpPr/>
            <p:nvPr/>
          </p:nvSpPr>
          <p:spPr>
            <a:xfrm>
              <a:off x="1568605" y="3016404"/>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99"/>
            <p:cNvSpPr/>
            <p:nvPr/>
          </p:nvSpPr>
          <p:spPr>
            <a:xfrm>
              <a:off x="1992352" y="291976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100"/>
            <p:cNvSpPr/>
            <p:nvPr/>
          </p:nvSpPr>
          <p:spPr>
            <a:xfrm>
              <a:off x="2059259" y="31297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Oval 101"/>
            <p:cNvSpPr/>
            <p:nvPr/>
          </p:nvSpPr>
          <p:spPr>
            <a:xfrm>
              <a:off x="2126166" y="25068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Oval 102"/>
            <p:cNvSpPr/>
            <p:nvPr/>
          </p:nvSpPr>
          <p:spPr>
            <a:xfrm>
              <a:off x="2193073" y="282947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Oval 103"/>
            <p:cNvSpPr/>
            <p:nvPr/>
          </p:nvSpPr>
          <p:spPr>
            <a:xfrm>
              <a:off x="2256263" y="301454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Oval 104"/>
            <p:cNvSpPr/>
            <p:nvPr/>
          </p:nvSpPr>
          <p:spPr>
            <a:xfrm>
              <a:off x="1932878" y="24306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6" name="Group 105"/>
          <p:cNvGrpSpPr/>
          <p:nvPr/>
        </p:nvGrpSpPr>
        <p:grpSpPr>
          <a:xfrm>
            <a:off x="6815260" y="3925468"/>
            <a:ext cx="754565" cy="834776"/>
            <a:chOff x="1568605" y="2430672"/>
            <a:chExt cx="754565" cy="834776"/>
          </a:xfrm>
          <a:solidFill>
            <a:srgbClr val="FFC000"/>
          </a:solidFill>
        </p:grpSpPr>
        <p:sp>
          <p:nvSpPr>
            <p:cNvPr id="107" name="Oval 106"/>
            <p:cNvSpPr/>
            <p:nvPr/>
          </p:nvSpPr>
          <p:spPr>
            <a:xfrm>
              <a:off x="1687553" y="252389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Oval 107"/>
            <p:cNvSpPr/>
            <p:nvPr/>
          </p:nvSpPr>
          <p:spPr>
            <a:xfrm>
              <a:off x="1602059" y="273948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Oval 108"/>
            <p:cNvSpPr/>
            <p:nvPr/>
          </p:nvSpPr>
          <p:spPr>
            <a:xfrm>
              <a:off x="1899425" y="266886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Oval 109"/>
            <p:cNvSpPr/>
            <p:nvPr/>
          </p:nvSpPr>
          <p:spPr>
            <a:xfrm>
              <a:off x="1832518" y="295321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Oval 110"/>
            <p:cNvSpPr/>
            <p:nvPr/>
          </p:nvSpPr>
          <p:spPr>
            <a:xfrm>
              <a:off x="1765611" y="320969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111"/>
            <p:cNvSpPr/>
            <p:nvPr/>
          </p:nvSpPr>
          <p:spPr>
            <a:xfrm>
              <a:off x="1568605" y="3016404"/>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Oval 112"/>
            <p:cNvSpPr/>
            <p:nvPr/>
          </p:nvSpPr>
          <p:spPr>
            <a:xfrm>
              <a:off x="1992352" y="291976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Oval 113"/>
            <p:cNvSpPr/>
            <p:nvPr/>
          </p:nvSpPr>
          <p:spPr>
            <a:xfrm>
              <a:off x="2059259" y="31297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Oval 114"/>
            <p:cNvSpPr/>
            <p:nvPr/>
          </p:nvSpPr>
          <p:spPr>
            <a:xfrm>
              <a:off x="2126166" y="25068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Oval 115"/>
            <p:cNvSpPr/>
            <p:nvPr/>
          </p:nvSpPr>
          <p:spPr>
            <a:xfrm>
              <a:off x="2193073" y="282947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Oval 116"/>
            <p:cNvSpPr/>
            <p:nvPr/>
          </p:nvSpPr>
          <p:spPr>
            <a:xfrm>
              <a:off x="2256263" y="301454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Oval 117"/>
            <p:cNvSpPr/>
            <p:nvPr/>
          </p:nvSpPr>
          <p:spPr>
            <a:xfrm>
              <a:off x="1932878" y="24306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9" name="Group 158"/>
          <p:cNvGrpSpPr/>
          <p:nvPr/>
        </p:nvGrpSpPr>
        <p:grpSpPr>
          <a:xfrm>
            <a:off x="1700566" y="5261276"/>
            <a:ext cx="754565" cy="834776"/>
            <a:chOff x="1568605" y="2430672"/>
            <a:chExt cx="754565" cy="834776"/>
          </a:xfrm>
        </p:grpSpPr>
        <p:sp>
          <p:nvSpPr>
            <p:cNvPr id="160" name="Oval 159"/>
            <p:cNvSpPr/>
            <p:nvPr/>
          </p:nvSpPr>
          <p:spPr>
            <a:xfrm>
              <a:off x="1687553" y="252389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Oval 160"/>
            <p:cNvSpPr/>
            <p:nvPr/>
          </p:nvSpPr>
          <p:spPr>
            <a:xfrm>
              <a:off x="1602059" y="273948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Oval 161"/>
            <p:cNvSpPr/>
            <p:nvPr/>
          </p:nvSpPr>
          <p:spPr>
            <a:xfrm>
              <a:off x="1899425" y="266886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3" name="Oval 162"/>
            <p:cNvSpPr/>
            <p:nvPr/>
          </p:nvSpPr>
          <p:spPr>
            <a:xfrm>
              <a:off x="1832518" y="295321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Oval 163"/>
            <p:cNvSpPr/>
            <p:nvPr/>
          </p:nvSpPr>
          <p:spPr>
            <a:xfrm>
              <a:off x="1765611" y="320969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Oval 164"/>
            <p:cNvSpPr/>
            <p:nvPr/>
          </p:nvSpPr>
          <p:spPr>
            <a:xfrm>
              <a:off x="1568605" y="3016404"/>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Oval 165"/>
            <p:cNvSpPr/>
            <p:nvPr/>
          </p:nvSpPr>
          <p:spPr>
            <a:xfrm>
              <a:off x="1992352" y="291976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Oval 166"/>
            <p:cNvSpPr/>
            <p:nvPr/>
          </p:nvSpPr>
          <p:spPr>
            <a:xfrm>
              <a:off x="2059259" y="31297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8" name="Oval 167"/>
            <p:cNvSpPr/>
            <p:nvPr/>
          </p:nvSpPr>
          <p:spPr>
            <a:xfrm>
              <a:off x="2126166" y="25068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Oval 168"/>
            <p:cNvSpPr/>
            <p:nvPr/>
          </p:nvSpPr>
          <p:spPr>
            <a:xfrm>
              <a:off x="2193073" y="282947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Oval 169"/>
            <p:cNvSpPr/>
            <p:nvPr/>
          </p:nvSpPr>
          <p:spPr>
            <a:xfrm>
              <a:off x="2256263" y="301454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Oval 170"/>
            <p:cNvSpPr/>
            <p:nvPr/>
          </p:nvSpPr>
          <p:spPr>
            <a:xfrm>
              <a:off x="1932878" y="24306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2" name="Group 171"/>
          <p:cNvGrpSpPr/>
          <p:nvPr/>
        </p:nvGrpSpPr>
        <p:grpSpPr>
          <a:xfrm>
            <a:off x="3042428" y="5263428"/>
            <a:ext cx="754565" cy="834776"/>
            <a:chOff x="1568605" y="2430672"/>
            <a:chExt cx="754565" cy="834776"/>
          </a:xfrm>
          <a:solidFill>
            <a:srgbClr val="FFC000"/>
          </a:solidFill>
        </p:grpSpPr>
        <p:sp>
          <p:nvSpPr>
            <p:cNvPr id="173" name="Oval 172"/>
            <p:cNvSpPr/>
            <p:nvPr/>
          </p:nvSpPr>
          <p:spPr>
            <a:xfrm>
              <a:off x="1687553" y="252389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4" name="Oval 173"/>
            <p:cNvSpPr/>
            <p:nvPr/>
          </p:nvSpPr>
          <p:spPr>
            <a:xfrm>
              <a:off x="1602059" y="273948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Oval 174"/>
            <p:cNvSpPr/>
            <p:nvPr/>
          </p:nvSpPr>
          <p:spPr>
            <a:xfrm>
              <a:off x="1899425" y="266886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6" name="Oval 175"/>
            <p:cNvSpPr/>
            <p:nvPr/>
          </p:nvSpPr>
          <p:spPr>
            <a:xfrm>
              <a:off x="1832518" y="295321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Oval 176"/>
            <p:cNvSpPr/>
            <p:nvPr/>
          </p:nvSpPr>
          <p:spPr>
            <a:xfrm>
              <a:off x="1765611" y="320969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Oval 177"/>
            <p:cNvSpPr/>
            <p:nvPr/>
          </p:nvSpPr>
          <p:spPr>
            <a:xfrm>
              <a:off x="1568605" y="3016404"/>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Oval 178"/>
            <p:cNvSpPr/>
            <p:nvPr/>
          </p:nvSpPr>
          <p:spPr>
            <a:xfrm>
              <a:off x="1992352" y="291976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Oval 179"/>
            <p:cNvSpPr/>
            <p:nvPr/>
          </p:nvSpPr>
          <p:spPr>
            <a:xfrm>
              <a:off x="2059259" y="31297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Oval 180"/>
            <p:cNvSpPr/>
            <p:nvPr/>
          </p:nvSpPr>
          <p:spPr>
            <a:xfrm>
              <a:off x="2126166" y="25068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2" name="Oval 181"/>
            <p:cNvSpPr/>
            <p:nvPr/>
          </p:nvSpPr>
          <p:spPr>
            <a:xfrm>
              <a:off x="2193073" y="282947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Oval 182"/>
            <p:cNvSpPr/>
            <p:nvPr/>
          </p:nvSpPr>
          <p:spPr>
            <a:xfrm>
              <a:off x="2256263" y="301454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Oval 183"/>
            <p:cNvSpPr/>
            <p:nvPr/>
          </p:nvSpPr>
          <p:spPr>
            <a:xfrm>
              <a:off x="1932878" y="24306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5" name="Group 184"/>
          <p:cNvGrpSpPr/>
          <p:nvPr/>
        </p:nvGrpSpPr>
        <p:grpSpPr>
          <a:xfrm>
            <a:off x="5506851" y="5267328"/>
            <a:ext cx="754565" cy="834776"/>
            <a:chOff x="1568605" y="2430672"/>
            <a:chExt cx="754565" cy="834776"/>
          </a:xfrm>
        </p:grpSpPr>
        <p:sp>
          <p:nvSpPr>
            <p:cNvPr id="186" name="Oval 185"/>
            <p:cNvSpPr/>
            <p:nvPr/>
          </p:nvSpPr>
          <p:spPr>
            <a:xfrm>
              <a:off x="1687553" y="252389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Oval 186"/>
            <p:cNvSpPr/>
            <p:nvPr/>
          </p:nvSpPr>
          <p:spPr>
            <a:xfrm>
              <a:off x="1602059" y="273948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Oval 187"/>
            <p:cNvSpPr/>
            <p:nvPr/>
          </p:nvSpPr>
          <p:spPr>
            <a:xfrm>
              <a:off x="1899425" y="266886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Oval 188"/>
            <p:cNvSpPr/>
            <p:nvPr/>
          </p:nvSpPr>
          <p:spPr>
            <a:xfrm>
              <a:off x="1832518" y="2953215"/>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Oval 189"/>
            <p:cNvSpPr/>
            <p:nvPr/>
          </p:nvSpPr>
          <p:spPr>
            <a:xfrm>
              <a:off x="1765611" y="320969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Oval 190"/>
            <p:cNvSpPr/>
            <p:nvPr/>
          </p:nvSpPr>
          <p:spPr>
            <a:xfrm>
              <a:off x="1568605" y="3016404"/>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Oval 191"/>
            <p:cNvSpPr/>
            <p:nvPr/>
          </p:nvSpPr>
          <p:spPr>
            <a:xfrm>
              <a:off x="1992352" y="2919761"/>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Oval 192"/>
            <p:cNvSpPr/>
            <p:nvPr/>
          </p:nvSpPr>
          <p:spPr>
            <a:xfrm>
              <a:off x="2059259" y="31297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Oval 193"/>
            <p:cNvSpPr/>
            <p:nvPr/>
          </p:nvSpPr>
          <p:spPr>
            <a:xfrm>
              <a:off x="2126166" y="25068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5" name="Oval 194"/>
            <p:cNvSpPr/>
            <p:nvPr/>
          </p:nvSpPr>
          <p:spPr>
            <a:xfrm>
              <a:off x="2193073" y="2829470"/>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6" name="Oval 195"/>
            <p:cNvSpPr/>
            <p:nvPr/>
          </p:nvSpPr>
          <p:spPr>
            <a:xfrm>
              <a:off x="2256263" y="3014543"/>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7" name="Oval 196"/>
            <p:cNvSpPr/>
            <p:nvPr/>
          </p:nvSpPr>
          <p:spPr>
            <a:xfrm>
              <a:off x="1932878" y="2430672"/>
              <a:ext cx="66907" cy="5575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98" name="Group 197"/>
          <p:cNvGrpSpPr/>
          <p:nvPr/>
        </p:nvGrpSpPr>
        <p:grpSpPr>
          <a:xfrm>
            <a:off x="6848714" y="5269480"/>
            <a:ext cx="754565" cy="834776"/>
            <a:chOff x="1568605" y="2430672"/>
            <a:chExt cx="754565" cy="834776"/>
          </a:xfrm>
          <a:solidFill>
            <a:srgbClr val="FFC000"/>
          </a:solidFill>
        </p:grpSpPr>
        <p:sp>
          <p:nvSpPr>
            <p:cNvPr id="199" name="Oval 198"/>
            <p:cNvSpPr/>
            <p:nvPr/>
          </p:nvSpPr>
          <p:spPr>
            <a:xfrm>
              <a:off x="1687553" y="252389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0" name="Oval 199"/>
            <p:cNvSpPr/>
            <p:nvPr/>
          </p:nvSpPr>
          <p:spPr>
            <a:xfrm>
              <a:off x="1602059" y="273948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1" name="Oval 200"/>
            <p:cNvSpPr/>
            <p:nvPr/>
          </p:nvSpPr>
          <p:spPr>
            <a:xfrm>
              <a:off x="1899425" y="266886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Oval 201"/>
            <p:cNvSpPr/>
            <p:nvPr/>
          </p:nvSpPr>
          <p:spPr>
            <a:xfrm>
              <a:off x="1832518" y="2953215"/>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Oval 202"/>
            <p:cNvSpPr/>
            <p:nvPr/>
          </p:nvSpPr>
          <p:spPr>
            <a:xfrm>
              <a:off x="1765611" y="320969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Oval 203"/>
            <p:cNvSpPr/>
            <p:nvPr/>
          </p:nvSpPr>
          <p:spPr>
            <a:xfrm>
              <a:off x="1568605" y="3016404"/>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Oval 204"/>
            <p:cNvSpPr/>
            <p:nvPr/>
          </p:nvSpPr>
          <p:spPr>
            <a:xfrm>
              <a:off x="1992352" y="2919761"/>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 name="Oval 205"/>
            <p:cNvSpPr/>
            <p:nvPr/>
          </p:nvSpPr>
          <p:spPr>
            <a:xfrm>
              <a:off x="2059259" y="31297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Oval 206"/>
            <p:cNvSpPr/>
            <p:nvPr/>
          </p:nvSpPr>
          <p:spPr>
            <a:xfrm>
              <a:off x="2126166" y="25068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Oval 207"/>
            <p:cNvSpPr/>
            <p:nvPr/>
          </p:nvSpPr>
          <p:spPr>
            <a:xfrm>
              <a:off x="2193073" y="2829470"/>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9" name="Oval 208"/>
            <p:cNvSpPr/>
            <p:nvPr/>
          </p:nvSpPr>
          <p:spPr>
            <a:xfrm>
              <a:off x="2256263" y="3014543"/>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Oval 209"/>
            <p:cNvSpPr/>
            <p:nvPr/>
          </p:nvSpPr>
          <p:spPr>
            <a:xfrm>
              <a:off x="1932878" y="2430672"/>
              <a:ext cx="66907" cy="5575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2" name="Right Arrow 211"/>
          <p:cNvSpPr/>
          <p:nvPr/>
        </p:nvSpPr>
        <p:spPr>
          <a:xfrm>
            <a:off x="4263501" y="4146008"/>
            <a:ext cx="713679" cy="365192"/>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Right Arrow 212"/>
          <p:cNvSpPr/>
          <p:nvPr/>
        </p:nvSpPr>
        <p:spPr>
          <a:xfrm>
            <a:off x="4261645" y="5461977"/>
            <a:ext cx="713679" cy="365192"/>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4" name="TextBox 213"/>
          <p:cNvSpPr txBox="1"/>
          <p:nvPr/>
        </p:nvSpPr>
        <p:spPr>
          <a:xfrm>
            <a:off x="1832524" y="1862254"/>
            <a:ext cx="1633651" cy="369332"/>
          </a:xfrm>
          <a:prstGeom prst="rect">
            <a:avLst/>
          </a:prstGeom>
          <a:noFill/>
        </p:spPr>
        <p:txBody>
          <a:bodyPr wrap="square" rtlCol="0">
            <a:spAutoFit/>
          </a:bodyPr>
          <a:lstStyle/>
          <a:p>
            <a:r>
              <a:rPr lang="en-US" dirty="0"/>
              <a:t>Original Space</a:t>
            </a:r>
          </a:p>
        </p:txBody>
      </p:sp>
      <p:sp>
        <p:nvSpPr>
          <p:cNvPr id="215" name="TextBox 214"/>
          <p:cNvSpPr txBox="1"/>
          <p:nvPr/>
        </p:nvSpPr>
        <p:spPr>
          <a:xfrm>
            <a:off x="5900861" y="1858208"/>
            <a:ext cx="1633651" cy="369332"/>
          </a:xfrm>
          <a:prstGeom prst="rect">
            <a:avLst/>
          </a:prstGeom>
          <a:noFill/>
        </p:spPr>
        <p:txBody>
          <a:bodyPr wrap="square" rtlCol="0">
            <a:spAutoFit/>
          </a:bodyPr>
          <a:lstStyle/>
          <a:p>
            <a:r>
              <a:rPr lang="en-US" dirty="0"/>
              <a:t>Projection</a:t>
            </a:r>
          </a:p>
        </p:txBody>
      </p:sp>
      <p:sp>
        <p:nvSpPr>
          <p:cNvPr id="216" name="TextBox 215"/>
          <p:cNvSpPr txBox="1"/>
          <p:nvPr/>
        </p:nvSpPr>
        <p:spPr>
          <a:xfrm>
            <a:off x="8826209" y="2430819"/>
            <a:ext cx="2659559" cy="646331"/>
          </a:xfrm>
          <a:prstGeom prst="rect">
            <a:avLst/>
          </a:prstGeom>
          <a:noFill/>
        </p:spPr>
        <p:txBody>
          <a:bodyPr wrap="square" rtlCol="0">
            <a:spAutoFit/>
          </a:bodyPr>
          <a:lstStyle/>
          <a:p>
            <a:pPr marL="285730" indent="-285730">
              <a:buFont typeface="Arial" panose="020B0604020202020204" pitchFamily="34" charset="0"/>
              <a:buChar char="•"/>
            </a:pPr>
            <a:r>
              <a:rPr lang="en-US" dirty="0"/>
              <a:t>High Trustworthiness</a:t>
            </a:r>
          </a:p>
          <a:p>
            <a:pPr marL="285730" indent="-285730">
              <a:buFont typeface="Arial" panose="020B0604020202020204" pitchFamily="34" charset="0"/>
              <a:buChar char="•"/>
            </a:pPr>
            <a:r>
              <a:rPr lang="en-US" dirty="0"/>
              <a:t>Low Continuity</a:t>
            </a:r>
          </a:p>
        </p:txBody>
      </p:sp>
      <p:sp>
        <p:nvSpPr>
          <p:cNvPr id="217" name="TextBox 216"/>
          <p:cNvSpPr txBox="1"/>
          <p:nvPr/>
        </p:nvSpPr>
        <p:spPr>
          <a:xfrm>
            <a:off x="8822487" y="3910433"/>
            <a:ext cx="2663275" cy="646331"/>
          </a:xfrm>
          <a:prstGeom prst="rect">
            <a:avLst/>
          </a:prstGeom>
          <a:noFill/>
        </p:spPr>
        <p:txBody>
          <a:bodyPr wrap="square" rtlCol="0">
            <a:spAutoFit/>
          </a:bodyPr>
          <a:lstStyle/>
          <a:p>
            <a:pPr marL="285730" indent="-285730">
              <a:buFont typeface="Arial" panose="020B0604020202020204" pitchFamily="34" charset="0"/>
              <a:buChar char="•"/>
            </a:pPr>
            <a:r>
              <a:rPr lang="en-US" dirty="0"/>
              <a:t>Low Trustworthiness</a:t>
            </a:r>
          </a:p>
          <a:p>
            <a:pPr marL="285730" indent="-285730">
              <a:buFont typeface="Arial" panose="020B0604020202020204" pitchFamily="34" charset="0"/>
              <a:buChar char="•"/>
            </a:pPr>
            <a:r>
              <a:rPr lang="en-US" dirty="0"/>
              <a:t>High Continuity</a:t>
            </a:r>
          </a:p>
        </p:txBody>
      </p:sp>
      <p:sp>
        <p:nvSpPr>
          <p:cNvPr id="218" name="TextBox 217"/>
          <p:cNvSpPr txBox="1"/>
          <p:nvPr/>
        </p:nvSpPr>
        <p:spPr>
          <a:xfrm>
            <a:off x="8822468" y="5334132"/>
            <a:ext cx="2663275" cy="646331"/>
          </a:xfrm>
          <a:prstGeom prst="rect">
            <a:avLst/>
          </a:prstGeom>
          <a:noFill/>
        </p:spPr>
        <p:txBody>
          <a:bodyPr wrap="square" rtlCol="0">
            <a:spAutoFit/>
          </a:bodyPr>
          <a:lstStyle/>
          <a:p>
            <a:pPr marL="285730" indent="-285730">
              <a:buFont typeface="Arial" panose="020B0604020202020204" pitchFamily="34" charset="0"/>
              <a:buChar char="•"/>
            </a:pPr>
            <a:r>
              <a:rPr lang="en-US" dirty="0"/>
              <a:t>High Trustworthiness</a:t>
            </a:r>
          </a:p>
          <a:p>
            <a:pPr marL="285730" indent="-285730">
              <a:buFont typeface="Arial" panose="020B0604020202020204" pitchFamily="34" charset="0"/>
              <a:buChar char="•"/>
            </a:pPr>
            <a:r>
              <a:rPr lang="en-US" dirty="0"/>
              <a:t>High Continuity</a:t>
            </a:r>
          </a:p>
        </p:txBody>
      </p:sp>
    </p:spTree>
    <p:extLst>
      <p:ext uri="{BB962C8B-B14F-4D97-AF65-F5344CB8AC3E}">
        <p14:creationId xmlns:p14="http://schemas.microsoft.com/office/powerpoint/2010/main" val="19998287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9"/>
          <p:cNvSpPr txBox="1">
            <a:spLocks/>
          </p:cNvSpPr>
          <p:nvPr/>
        </p:nvSpPr>
        <p:spPr>
          <a:xfrm>
            <a:off x="1228638" y="1656412"/>
            <a:ext cx="4496412" cy="616253"/>
          </a:xfrm>
          <a:prstGeom prst="rect">
            <a:avLst/>
          </a:prstGeom>
          <a:noFill/>
          <a:ln>
            <a:noFill/>
          </a:ln>
        </p:spPr>
        <p:txBody>
          <a:bodyPr vert="horz" lIns="34291" tIns="34291" rIns="34291" bIns="34291"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9791"/>
              </a:lnSpc>
              <a:spcBef>
                <a:spcPts val="0"/>
              </a:spcBef>
              <a:buNone/>
            </a:pPr>
            <a:r>
              <a:rPr lang="en-US" sz="2399" b="1" dirty="0">
                <a:solidFill>
                  <a:srgbClr val="000000"/>
                </a:solidFill>
                <a:latin typeface="Arial"/>
                <a:ea typeface="Arial"/>
                <a:cs typeface="Arial"/>
                <a:sym typeface="Arial"/>
              </a:rPr>
              <a:t>CCA &amp; Stochastic Gradient </a:t>
            </a:r>
          </a:p>
        </p:txBody>
      </p:sp>
      <p:pic>
        <p:nvPicPr>
          <p:cNvPr id="5" name="Picture 4"/>
          <p:cNvPicPr>
            <a:picLocks noChangeAspect="1"/>
          </p:cNvPicPr>
          <p:nvPr/>
        </p:nvPicPr>
        <p:blipFill rotWithShape="1">
          <a:blip r:embed="rId3"/>
          <a:srcRect l="50352"/>
          <a:stretch/>
        </p:blipFill>
        <p:spPr>
          <a:xfrm>
            <a:off x="7369938" y="945361"/>
            <a:ext cx="3584573" cy="2662847"/>
          </a:xfrm>
          <a:prstGeom prst="rect">
            <a:avLst/>
          </a:prstGeom>
        </p:spPr>
      </p:pic>
      <p:pic>
        <p:nvPicPr>
          <p:cNvPr id="6" name="Picture 5"/>
          <p:cNvPicPr>
            <a:picLocks noChangeAspect="1"/>
          </p:cNvPicPr>
          <p:nvPr/>
        </p:nvPicPr>
        <p:blipFill rotWithShape="1">
          <a:blip r:embed="rId3"/>
          <a:srcRect r="50788"/>
          <a:stretch/>
        </p:blipFill>
        <p:spPr>
          <a:xfrm>
            <a:off x="7470914" y="4031317"/>
            <a:ext cx="3382620" cy="2535083"/>
          </a:xfrm>
          <a:prstGeom prst="rect">
            <a:avLst/>
          </a:prstGeom>
        </p:spPr>
      </p:pic>
      <p:sp>
        <p:nvSpPr>
          <p:cNvPr id="7" name="Shape 67"/>
          <p:cNvSpPr txBox="1">
            <a:spLocks/>
          </p:cNvSpPr>
          <p:nvPr/>
        </p:nvSpPr>
        <p:spPr>
          <a:xfrm>
            <a:off x="350801" y="-32647"/>
            <a:ext cx="8114017" cy="1454467"/>
          </a:xfrm>
          <a:prstGeom prst="rect">
            <a:avLst/>
          </a:prstGeom>
          <a:noFill/>
          <a:ln>
            <a:noFill/>
          </a:ln>
        </p:spPr>
        <p:txBody>
          <a:bodyPr vert="horz" lIns="34291" tIns="34291" rIns="34291" bIns="34291"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9886"/>
              </a:lnSpc>
              <a:spcBef>
                <a:spcPts val="0"/>
              </a:spcBef>
            </a:pPr>
            <a:r>
              <a:rPr lang="en-US" sz="4399" dirty="0">
                <a:latin typeface="Arial"/>
                <a:ea typeface="Arial"/>
                <a:cs typeface="Arial"/>
                <a:sym typeface="Arial"/>
              </a:rPr>
              <a:t>Measures of NLDR Quality</a:t>
            </a:r>
            <a:endParaRPr lang="en-US" sz="3499" dirty="0">
              <a:latin typeface="Arial"/>
              <a:ea typeface="Arial"/>
              <a:cs typeface="Arial"/>
              <a:sym typeface="Arial"/>
            </a:endParaRPr>
          </a:p>
        </p:txBody>
      </p:sp>
      <p:pic>
        <p:nvPicPr>
          <p:cNvPr id="9" name="Shape 71"/>
          <p:cNvPicPr preferRelativeResize="0"/>
          <p:nvPr/>
        </p:nvPicPr>
        <p:blipFill>
          <a:blip r:embed="rId4">
            <a:alphaModFix/>
          </a:blip>
          <a:stretch>
            <a:fillRect/>
          </a:stretch>
        </p:blipFill>
        <p:spPr>
          <a:xfrm>
            <a:off x="1228638" y="2323545"/>
            <a:ext cx="4265031" cy="4043807"/>
          </a:xfrm>
          <a:prstGeom prst="rect">
            <a:avLst/>
          </a:prstGeom>
          <a:noFill/>
          <a:ln>
            <a:noFill/>
          </a:ln>
        </p:spPr>
      </p:pic>
      <p:sp>
        <p:nvSpPr>
          <p:cNvPr id="13" name="TextBox 12"/>
          <p:cNvSpPr txBox="1"/>
          <p:nvPr/>
        </p:nvSpPr>
        <p:spPr>
          <a:xfrm>
            <a:off x="5493677" y="5920071"/>
            <a:ext cx="1742303" cy="646331"/>
          </a:xfrm>
          <a:prstGeom prst="rect">
            <a:avLst/>
          </a:prstGeom>
          <a:noFill/>
        </p:spPr>
        <p:txBody>
          <a:bodyPr wrap="square" rtlCol="0">
            <a:spAutoFit/>
          </a:bodyPr>
          <a:lstStyle/>
          <a:p>
            <a:r>
              <a:rPr lang="en-US" dirty="0"/>
              <a:t>Figure by Wen Huang</a:t>
            </a:r>
          </a:p>
        </p:txBody>
      </p:sp>
    </p:spTree>
    <p:extLst>
      <p:ext uri="{BB962C8B-B14F-4D97-AF65-F5344CB8AC3E}">
        <p14:creationId xmlns:p14="http://schemas.microsoft.com/office/powerpoint/2010/main" val="27690053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flattening glo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8513" y="2494114"/>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67"/>
          <p:cNvSpPr txBox="1">
            <a:spLocks/>
          </p:cNvSpPr>
          <p:nvPr/>
        </p:nvSpPr>
        <p:spPr>
          <a:xfrm>
            <a:off x="2073282" y="320676"/>
            <a:ext cx="8114017" cy="1454467"/>
          </a:xfrm>
          <a:prstGeom prst="rect">
            <a:avLst/>
          </a:prstGeom>
          <a:noFill/>
          <a:ln>
            <a:noFill/>
          </a:ln>
        </p:spPr>
        <p:txBody>
          <a:bodyPr vert="horz" lIns="34291" tIns="34291" rIns="34291" bIns="34291"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9886"/>
              </a:lnSpc>
              <a:spcBef>
                <a:spcPts val="0"/>
              </a:spcBef>
            </a:pPr>
            <a:r>
              <a:rPr lang="en-US" sz="4399" dirty="0">
                <a:latin typeface="Arial"/>
                <a:ea typeface="Arial"/>
                <a:cs typeface="Arial"/>
                <a:sym typeface="Arial"/>
              </a:rPr>
              <a:t>Discontinuity in NLDR:</a:t>
            </a:r>
          </a:p>
          <a:p>
            <a:pPr>
              <a:lnSpc>
                <a:spcPct val="119886"/>
              </a:lnSpc>
              <a:spcBef>
                <a:spcPts val="0"/>
              </a:spcBef>
            </a:pPr>
            <a:r>
              <a:rPr lang="en-US" sz="4399" dirty="0">
                <a:latin typeface="Arial"/>
                <a:ea typeface="Arial"/>
                <a:cs typeface="Arial"/>
                <a:sym typeface="Arial"/>
              </a:rPr>
              <a:t>Flattening of a Globe</a:t>
            </a:r>
            <a:endParaRPr lang="en-US" sz="3499" dirty="0">
              <a:latin typeface="Arial"/>
              <a:ea typeface="Arial"/>
              <a:cs typeface="Arial"/>
              <a:sym typeface="Arial"/>
            </a:endParaRPr>
          </a:p>
        </p:txBody>
      </p:sp>
      <p:sp>
        <p:nvSpPr>
          <p:cNvPr id="2" name="Oval 1"/>
          <p:cNvSpPr/>
          <p:nvPr/>
        </p:nvSpPr>
        <p:spPr>
          <a:xfrm>
            <a:off x="3582769" y="3713362"/>
            <a:ext cx="110655" cy="1077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Oval 4"/>
          <p:cNvSpPr/>
          <p:nvPr/>
        </p:nvSpPr>
        <p:spPr>
          <a:xfrm>
            <a:off x="9274963" y="3713363"/>
            <a:ext cx="100863" cy="9664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18875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idx="4294967295"/>
          </p:nvPr>
        </p:nvSpPr>
        <p:spPr>
          <a:xfrm>
            <a:off x="2073276" y="31753"/>
            <a:ext cx="8114017" cy="1119487"/>
          </a:xfrm>
          <a:prstGeom prst="rect">
            <a:avLst/>
          </a:prstGeom>
          <a:noFill/>
          <a:ln>
            <a:noFill/>
          </a:ln>
        </p:spPr>
        <p:txBody>
          <a:bodyPr vert="horz" lIns="34291" tIns="34291" rIns="34291" bIns="34291" rtlCol="0" anchor="ctr" anchorCtr="0">
            <a:noAutofit/>
          </a:bodyPr>
          <a:lstStyle/>
          <a:p>
            <a:pPr>
              <a:lnSpc>
                <a:spcPct val="119886"/>
              </a:lnSpc>
              <a:spcBef>
                <a:spcPts val="0"/>
              </a:spcBef>
            </a:pPr>
            <a:r>
              <a:rPr lang="en-US" sz="4399" dirty="0">
                <a:latin typeface="Arial"/>
                <a:ea typeface="Arial"/>
                <a:cs typeface="Arial"/>
                <a:sym typeface="Arial"/>
              </a:rPr>
              <a:t>Is 3D Needed?</a:t>
            </a:r>
          </a:p>
        </p:txBody>
      </p:sp>
      <p:sp>
        <p:nvSpPr>
          <p:cNvPr id="88" name="Shape 88"/>
          <p:cNvSpPr txBox="1"/>
          <p:nvPr/>
        </p:nvSpPr>
        <p:spPr>
          <a:xfrm>
            <a:off x="1158869" y="1695446"/>
            <a:ext cx="3923011" cy="4148439"/>
          </a:xfrm>
          <a:prstGeom prst="rect">
            <a:avLst/>
          </a:prstGeom>
          <a:noFill/>
          <a:ln>
            <a:noFill/>
          </a:ln>
        </p:spPr>
        <p:txBody>
          <a:bodyPr lIns="34291" tIns="34291" rIns="34291" bIns="34291" anchor="t" anchorCtr="0">
            <a:noAutofit/>
          </a:bodyPr>
          <a:lstStyle/>
          <a:p>
            <a:pPr marL="342874" indent="-210804">
              <a:buClr>
                <a:srgbClr val="000000"/>
              </a:buClr>
              <a:buSzPct val="99616"/>
              <a:buFont typeface="Arial"/>
              <a:buChar char="●"/>
            </a:pPr>
            <a:r>
              <a:rPr lang="en-US" sz="2599" dirty="0">
                <a:solidFill>
                  <a:srgbClr val="000000"/>
                </a:solidFill>
                <a:latin typeface="Arial"/>
                <a:ea typeface="Arial"/>
                <a:cs typeface="Arial"/>
                <a:sym typeface="Arial"/>
              </a:rPr>
              <a:t>Intrinsic dimensionality estimators</a:t>
            </a:r>
          </a:p>
          <a:p>
            <a:pPr marL="685750" lvl="1" indent="-185406">
              <a:spcBef>
                <a:spcPts val="395"/>
              </a:spcBef>
              <a:buClr>
                <a:srgbClr val="000000"/>
              </a:buClr>
              <a:buSzPct val="101851"/>
              <a:buFont typeface="Courier New"/>
              <a:buChar char="o"/>
            </a:pPr>
            <a:r>
              <a:rPr lang="en-US" sz="2200" dirty="0">
                <a:solidFill>
                  <a:srgbClr val="000000"/>
                </a:solidFill>
                <a:latin typeface="Arial"/>
                <a:ea typeface="Arial"/>
                <a:cs typeface="Arial"/>
                <a:sym typeface="Arial"/>
              </a:rPr>
              <a:t>Nearest Neighbor estimator</a:t>
            </a:r>
          </a:p>
          <a:p>
            <a:pPr marL="685750" lvl="1" indent="-185406">
              <a:spcBef>
                <a:spcPts val="395"/>
              </a:spcBef>
              <a:buClr>
                <a:srgbClr val="000000"/>
              </a:buClr>
              <a:buSzPct val="101851"/>
              <a:buFont typeface="Courier New"/>
              <a:buChar char="o"/>
            </a:pPr>
            <a:r>
              <a:rPr lang="en-US" sz="2200" dirty="0">
                <a:solidFill>
                  <a:srgbClr val="000000"/>
                </a:solidFill>
                <a:latin typeface="Arial"/>
                <a:ea typeface="Arial"/>
                <a:cs typeface="Arial"/>
                <a:sym typeface="Arial"/>
              </a:rPr>
              <a:t>Correlation Dimension</a:t>
            </a:r>
          </a:p>
          <a:p>
            <a:pPr marL="685750" lvl="1" indent="-185406">
              <a:spcBef>
                <a:spcPts val="395"/>
              </a:spcBef>
              <a:buClr>
                <a:srgbClr val="000000"/>
              </a:buClr>
              <a:buSzPct val="101851"/>
              <a:buFont typeface="Courier New"/>
              <a:buChar char="o"/>
            </a:pPr>
            <a:r>
              <a:rPr lang="en-US" sz="2200" dirty="0">
                <a:solidFill>
                  <a:srgbClr val="000000"/>
                </a:solidFill>
                <a:latin typeface="Arial"/>
                <a:ea typeface="Arial"/>
                <a:cs typeface="Arial"/>
                <a:sym typeface="Arial"/>
              </a:rPr>
              <a:t>Maximum Likelihood estimator</a:t>
            </a:r>
          </a:p>
          <a:p>
            <a:pPr marL="685750" lvl="1" indent="-185406">
              <a:spcBef>
                <a:spcPts val="395"/>
              </a:spcBef>
              <a:buClr>
                <a:srgbClr val="000000"/>
              </a:buClr>
              <a:buSzPct val="101851"/>
              <a:buFont typeface="Courier New"/>
              <a:buChar char="o"/>
            </a:pPr>
            <a:r>
              <a:rPr lang="en-US" sz="2200" dirty="0">
                <a:solidFill>
                  <a:srgbClr val="000000"/>
                </a:solidFill>
                <a:latin typeface="Arial"/>
                <a:ea typeface="Arial"/>
                <a:cs typeface="Arial"/>
                <a:sym typeface="Arial"/>
              </a:rPr>
              <a:t>Visual inspection of stress versus dimension</a:t>
            </a:r>
          </a:p>
          <a:p>
            <a:pPr marL="342874" indent="-210804">
              <a:spcBef>
                <a:spcPts val="469"/>
              </a:spcBef>
              <a:buClr>
                <a:srgbClr val="000000"/>
              </a:buClr>
              <a:buSzPct val="99616"/>
              <a:buFont typeface="Arial"/>
              <a:buChar char="●"/>
            </a:pPr>
            <a:r>
              <a:rPr lang="en-US" sz="2599" dirty="0">
                <a:solidFill>
                  <a:srgbClr val="000000"/>
                </a:solidFill>
                <a:latin typeface="Arial"/>
                <a:ea typeface="Arial"/>
                <a:cs typeface="Arial"/>
                <a:sym typeface="Arial"/>
              </a:rPr>
              <a:t>3 to 15 dimensions are needed to fit tree-to-tree distances</a:t>
            </a:r>
          </a:p>
        </p:txBody>
      </p:sp>
      <p:pic>
        <p:nvPicPr>
          <p:cNvPr id="89" name="Shape 89"/>
          <p:cNvPicPr preferRelativeResize="0"/>
          <p:nvPr/>
        </p:nvPicPr>
        <p:blipFill>
          <a:blip r:embed="rId3">
            <a:alphaModFix/>
          </a:blip>
          <a:stretch>
            <a:fillRect/>
          </a:stretch>
        </p:blipFill>
        <p:spPr>
          <a:xfrm>
            <a:off x="6491202" y="1940231"/>
            <a:ext cx="3924292" cy="3638543"/>
          </a:xfrm>
          <a:prstGeom prst="rect">
            <a:avLst/>
          </a:prstGeom>
          <a:noFill/>
          <a:ln>
            <a:noFill/>
          </a:ln>
        </p:spPr>
      </p:pic>
      <p:sp>
        <p:nvSpPr>
          <p:cNvPr id="90" name="Shape 90"/>
          <p:cNvSpPr txBox="1"/>
          <p:nvPr/>
        </p:nvSpPr>
        <p:spPr>
          <a:xfrm>
            <a:off x="5184778" y="820745"/>
            <a:ext cx="1798196" cy="806759"/>
          </a:xfrm>
          <a:prstGeom prst="rect">
            <a:avLst/>
          </a:prstGeom>
          <a:noFill/>
          <a:ln>
            <a:noFill/>
          </a:ln>
        </p:spPr>
        <p:txBody>
          <a:bodyPr lIns="34291" tIns="34291" rIns="34291" bIns="34291" anchor="t" anchorCtr="0">
            <a:noAutofit/>
          </a:bodyPr>
          <a:lstStyle/>
          <a:p>
            <a:pPr>
              <a:lnSpc>
                <a:spcPct val="120052"/>
              </a:lnSpc>
            </a:pPr>
            <a:r>
              <a:rPr lang="en-US" sz="4800" b="1" dirty="0">
                <a:solidFill>
                  <a:srgbClr val="000000"/>
                </a:solidFill>
                <a:latin typeface="Arial"/>
                <a:ea typeface="Arial"/>
                <a:cs typeface="Arial"/>
                <a:sym typeface="Arial"/>
              </a:rPr>
              <a:t>YES</a:t>
            </a:r>
          </a:p>
        </p:txBody>
      </p:sp>
    </p:spTree>
    <p:extLst>
      <p:ext uri="{BB962C8B-B14F-4D97-AF65-F5344CB8AC3E}">
        <p14:creationId xmlns:p14="http://schemas.microsoft.com/office/powerpoint/2010/main" val="14011770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46257"/>
          <a:stretch/>
        </p:blipFill>
        <p:spPr>
          <a:xfrm>
            <a:off x="6273221" y="2709469"/>
            <a:ext cx="5112703" cy="1596687"/>
          </a:xfrm>
          <a:prstGeom prst="rect">
            <a:avLst/>
          </a:prstGeom>
        </p:spPr>
      </p:pic>
      <p:pic>
        <p:nvPicPr>
          <p:cNvPr id="3" name="Shape 71"/>
          <p:cNvPicPr preferRelativeResize="0"/>
          <p:nvPr/>
        </p:nvPicPr>
        <p:blipFill>
          <a:blip r:embed="rId4">
            <a:alphaModFix/>
          </a:blip>
          <a:stretch>
            <a:fillRect/>
          </a:stretch>
        </p:blipFill>
        <p:spPr>
          <a:xfrm>
            <a:off x="1228636" y="1644238"/>
            <a:ext cx="4490509" cy="4363220"/>
          </a:xfrm>
          <a:prstGeom prst="rect">
            <a:avLst/>
          </a:prstGeom>
          <a:noFill/>
          <a:ln>
            <a:noFill/>
          </a:ln>
        </p:spPr>
      </p:pic>
      <p:sp>
        <p:nvSpPr>
          <p:cNvPr id="4" name="Shape 69"/>
          <p:cNvSpPr txBox="1">
            <a:spLocks/>
          </p:cNvSpPr>
          <p:nvPr/>
        </p:nvSpPr>
        <p:spPr>
          <a:xfrm>
            <a:off x="1228638" y="1199408"/>
            <a:ext cx="4496412" cy="616253"/>
          </a:xfrm>
          <a:prstGeom prst="rect">
            <a:avLst/>
          </a:prstGeom>
          <a:noFill/>
          <a:ln>
            <a:noFill/>
          </a:ln>
        </p:spPr>
        <p:txBody>
          <a:bodyPr vert="horz" lIns="34291" tIns="34291" rIns="34291" bIns="34291"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9791"/>
              </a:lnSpc>
              <a:spcBef>
                <a:spcPts val="0"/>
              </a:spcBef>
              <a:buNone/>
            </a:pPr>
            <a:r>
              <a:rPr lang="en-US" sz="2399" b="1" dirty="0">
                <a:solidFill>
                  <a:srgbClr val="000000"/>
                </a:solidFill>
                <a:latin typeface="Arial"/>
                <a:ea typeface="Arial"/>
                <a:cs typeface="Arial"/>
                <a:sym typeface="Arial"/>
              </a:rPr>
              <a:t>CCA &amp; Stochastic Gradient </a:t>
            </a:r>
          </a:p>
        </p:txBody>
      </p:sp>
      <p:sp>
        <p:nvSpPr>
          <p:cNvPr id="6" name="Shape 67"/>
          <p:cNvSpPr txBox="1">
            <a:spLocks/>
          </p:cNvSpPr>
          <p:nvPr/>
        </p:nvSpPr>
        <p:spPr>
          <a:xfrm>
            <a:off x="2073282" y="320676"/>
            <a:ext cx="8114017" cy="1454467"/>
          </a:xfrm>
          <a:prstGeom prst="rect">
            <a:avLst/>
          </a:prstGeom>
          <a:noFill/>
          <a:ln>
            <a:noFill/>
          </a:ln>
        </p:spPr>
        <p:txBody>
          <a:bodyPr vert="horz" lIns="34291" tIns="34291" rIns="34291" bIns="34291"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9886"/>
              </a:lnSpc>
              <a:spcBef>
                <a:spcPts val="0"/>
              </a:spcBef>
            </a:pPr>
            <a:r>
              <a:rPr lang="en-US" sz="4399" dirty="0">
                <a:latin typeface="Arial"/>
                <a:ea typeface="Arial"/>
                <a:cs typeface="Arial"/>
                <a:sym typeface="Arial"/>
              </a:rPr>
              <a:t>Intrinsic Dimensionality</a:t>
            </a:r>
            <a:br>
              <a:rPr lang="en-US" sz="4399" dirty="0">
                <a:latin typeface="Arial"/>
                <a:ea typeface="Arial"/>
                <a:cs typeface="Arial"/>
                <a:sym typeface="Arial"/>
              </a:rPr>
            </a:br>
            <a:endParaRPr lang="en-US" sz="3499" dirty="0">
              <a:latin typeface="Arial"/>
              <a:ea typeface="Arial"/>
              <a:cs typeface="Arial"/>
              <a:sym typeface="Arial"/>
            </a:endParaRPr>
          </a:p>
        </p:txBody>
      </p:sp>
    </p:spTree>
    <p:extLst>
      <p:ext uri="{BB962C8B-B14F-4D97-AF65-F5344CB8AC3E}">
        <p14:creationId xmlns:p14="http://schemas.microsoft.com/office/powerpoint/2010/main" val="1811983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idx="4294967295"/>
          </p:nvPr>
        </p:nvSpPr>
        <p:spPr>
          <a:xfrm>
            <a:off x="2073276" y="250809"/>
            <a:ext cx="8114017" cy="1324283"/>
          </a:xfrm>
          <a:prstGeom prst="rect">
            <a:avLst/>
          </a:prstGeom>
          <a:noFill/>
          <a:ln>
            <a:noFill/>
          </a:ln>
        </p:spPr>
        <p:txBody>
          <a:bodyPr vert="horz" lIns="34291" tIns="34291" rIns="34291" bIns="34291" rtlCol="0" anchor="ctr" anchorCtr="0">
            <a:noAutofit/>
          </a:bodyPr>
          <a:lstStyle/>
          <a:p>
            <a:pPr>
              <a:lnSpc>
                <a:spcPct val="120000"/>
              </a:lnSpc>
              <a:spcBef>
                <a:spcPts val="0"/>
              </a:spcBef>
            </a:pPr>
            <a:r>
              <a:rPr lang="en-US" sz="3499" dirty="0">
                <a:latin typeface="Arial"/>
                <a:ea typeface="Arial"/>
                <a:cs typeface="Arial"/>
                <a:sym typeface="Arial"/>
              </a:rPr>
              <a:t>Projection in 3D</a:t>
            </a:r>
            <a:r>
              <a:rPr lang="en-US" sz="3200" dirty="0">
                <a:latin typeface="Arial"/>
                <a:ea typeface="Arial"/>
                <a:cs typeface="Arial"/>
                <a:sym typeface="Arial"/>
              </a:rPr>
              <a:t/>
            </a:r>
            <a:br>
              <a:rPr lang="en-US" sz="3200" dirty="0">
                <a:latin typeface="Arial"/>
                <a:ea typeface="Arial"/>
                <a:cs typeface="Arial"/>
                <a:sym typeface="Arial"/>
              </a:rPr>
            </a:br>
            <a:r>
              <a:rPr lang="en-US" sz="3200" dirty="0">
                <a:latin typeface="Arial"/>
                <a:ea typeface="Arial"/>
                <a:cs typeface="Arial"/>
                <a:sym typeface="Arial"/>
              </a:rPr>
              <a:t>Bootstrap Trees from 15 </a:t>
            </a:r>
            <a:r>
              <a:rPr lang="en-US" sz="3200" dirty="0" err="1">
                <a:latin typeface="Arial"/>
                <a:ea typeface="Arial"/>
                <a:cs typeface="Arial"/>
                <a:sym typeface="Arial"/>
              </a:rPr>
              <a:t>mtDNA</a:t>
            </a:r>
            <a:r>
              <a:rPr lang="en-US" sz="3200" dirty="0">
                <a:latin typeface="Arial"/>
                <a:ea typeface="Arial"/>
                <a:cs typeface="Arial"/>
                <a:sym typeface="Arial"/>
              </a:rPr>
              <a:t> Genes</a:t>
            </a:r>
          </a:p>
        </p:txBody>
      </p:sp>
      <p:pic>
        <p:nvPicPr>
          <p:cNvPr id="96" name="Shape 96"/>
          <p:cNvPicPr preferRelativeResize="0"/>
          <p:nvPr/>
        </p:nvPicPr>
        <p:blipFill>
          <a:blip r:embed="rId3">
            <a:alphaModFix/>
          </a:blip>
          <a:stretch>
            <a:fillRect/>
          </a:stretch>
        </p:blipFill>
        <p:spPr>
          <a:xfrm>
            <a:off x="3467107" y="1562096"/>
            <a:ext cx="4638667" cy="4419585"/>
          </a:xfrm>
          <a:prstGeom prst="rect">
            <a:avLst/>
          </a:prstGeom>
          <a:noFill/>
          <a:ln>
            <a:noFill/>
          </a:ln>
        </p:spPr>
      </p:pic>
      <p:sp>
        <p:nvSpPr>
          <p:cNvPr id="97" name="Shape 97"/>
          <p:cNvSpPr txBox="1"/>
          <p:nvPr/>
        </p:nvSpPr>
        <p:spPr>
          <a:xfrm>
            <a:off x="8964604" y="1938336"/>
            <a:ext cx="1319513" cy="1178235"/>
          </a:xfrm>
          <a:prstGeom prst="rect">
            <a:avLst/>
          </a:prstGeom>
          <a:noFill/>
          <a:ln>
            <a:noFill/>
          </a:ln>
        </p:spPr>
        <p:txBody>
          <a:bodyPr lIns="34291" tIns="34291" rIns="34291" bIns="34291" anchor="t" anchorCtr="0">
            <a:noAutofit/>
          </a:bodyPr>
          <a:lstStyle/>
          <a:p>
            <a:pPr>
              <a:lnSpc>
                <a:spcPct val="120138"/>
              </a:lnSpc>
            </a:pPr>
            <a:r>
              <a:rPr lang="en-US" b="1">
                <a:solidFill>
                  <a:srgbClr val="000000"/>
                </a:solidFill>
                <a:latin typeface="Arial"/>
                <a:ea typeface="Arial"/>
                <a:cs typeface="Arial"/>
                <a:sym typeface="Arial"/>
              </a:rPr>
              <a:t>Colors = trees from different genes</a:t>
            </a:r>
          </a:p>
        </p:txBody>
      </p:sp>
    </p:spTree>
    <p:extLst>
      <p:ext uri="{BB962C8B-B14F-4D97-AF65-F5344CB8AC3E}">
        <p14:creationId xmlns:p14="http://schemas.microsoft.com/office/powerpoint/2010/main" val="3185117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idx="4294967295"/>
          </p:nvPr>
        </p:nvSpPr>
        <p:spPr>
          <a:xfrm>
            <a:off x="2073276" y="320675"/>
            <a:ext cx="8114017" cy="1208861"/>
          </a:xfrm>
          <a:prstGeom prst="rect">
            <a:avLst/>
          </a:prstGeom>
          <a:noFill/>
          <a:ln>
            <a:noFill/>
          </a:ln>
        </p:spPr>
        <p:txBody>
          <a:bodyPr vert="horz" lIns="34291" tIns="34291" rIns="34291" bIns="34291" rtlCol="0" anchor="ctr" anchorCtr="0">
            <a:noAutofit/>
          </a:bodyPr>
          <a:lstStyle/>
          <a:p>
            <a:pPr>
              <a:lnSpc>
                <a:spcPct val="120138"/>
              </a:lnSpc>
              <a:spcBef>
                <a:spcPts val="0"/>
              </a:spcBef>
            </a:pPr>
            <a:r>
              <a:rPr lang="en-US" sz="3600" dirty="0">
                <a:latin typeface="Arial"/>
                <a:ea typeface="Arial"/>
                <a:cs typeface="Arial"/>
                <a:sym typeface="Arial"/>
              </a:rPr>
              <a:t>Projections in 3D</a:t>
            </a:r>
            <a:r>
              <a:rPr lang="en-US" sz="2900" dirty="0">
                <a:latin typeface="Arial"/>
                <a:ea typeface="Arial"/>
                <a:cs typeface="Arial"/>
                <a:sym typeface="Arial"/>
              </a:rPr>
              <a:t/>
            </a:r>
            <a:br>
              <a:rPr lang="en-US" sz="2900" dirty="0">
                <a:latin typeface="Arial"/>
                <a:ea typeface="Arial"/>
                <a:cs typeface="Arial"/>
                <a:sym typeface="Arial"/>
              </a:rPr>
            </a:br>
            <a:r>
              <a:rPr lang="en-US" sz="2900" dirty="0">
                <a:latin typeface="Arial"/>
                <a:ea typeface="Arial"/>
                <a:cs typeface="Arial"/>
                <a:sym typeface="Arial"/>
              </a:rPr>
              <a:t>Bootstrap Trees from 15 </a:t>
            </a:r>
            <a:r>
              <a:rPr lang="en-US" sz="2900" dirty="0" err="1">
                <a:latin typeface="Arial"/>
                <a:ea typeface="Arial"/>
                <a:cs typeface="Arial"/>
                <a:sym typeface="Arial"/>
              </a:rPr>
              <a:t>mtDNA</a:t>
            </a:r>
            <a:r>
              <a:rPr lang="en-US" sz="2900" dirty="0">
                <a:latin typeface="Arial"/>
                <a:ea typeface="Arial"/>
                <a:cs typeface="Arial"/>
                <a:sym typeface="Arial"/>
              </a:rPr>
              <a:t> Genes</a:t>
            </a:r>
          </a:p>
        </p:txBody>
      </p:sp>
      <p:pic>
        <p:nvPicPr>
          <p:cNvPr id="103" name="Shape 103"/>
          <p:cNvPicPr preferRelativeResize="0"/>
          <p:nvPr/>
        </p:nvPicPr>
        <p:blipFill>
          <a:blip r:embed="rId3">
            <a:alphaModFix/>
          </a:blip>
          <a:stretch>
            <a:fillRect/>
          </a:stretch>
        </p:blipFill>
        <p:spPr>
          <a:xfrm>
            <a:off x="1752600" y="2475390"/>
            <a:ext cx="3657600" cy="3667117"/>
          </a:xfrm>
          <a:prstGeom prst="rect">
            <a:avLst/>
          </a:prstGeom>
          <a:noFill/>
          <a:ln>
            <a:noFill/>
          </a:ln>
        </p:spPr>
      </p:pic>
      <p:pic>
        <p:nvPicPr>
          <p:cNvPr id="104" name="Shape 104"/>
          <p:cNvPicPr preferRelativeResize="0"/>
          <p:nvPr/>
        </p:nvPicPr>
        <p:blipFill>
          <a:blip r:embed="rId4">
            <a:alphaModFix/>
          </a:blip>
          <a:stretch>
            <a:fillRect/>
          </a:stretch>
        </p:blipFill>
        <p:spPr>
          <a:xfrm>
            <a:off x="6543660" y="2494432"/>
            <a:ext cx="3657600" cy="3657577"/>
          </a:xfrm>
          <a:prstGeom prst="rect">
            <a:avLst/>
          </a:prstGeom>
          <a:noFill/>
          <a:ln>
            <a:noFill/>
          </a:ln>
        </p:spPr>
      </p:pic>
      <p:sp>
        <p:nvSpPr>
          <p:cNvPr id="105" name="Shape 105"/>
          <p:cNvSpPr txBox="1"/>
          <p:nvPr/>
        </p:nvSpPr>
        <p:spPr>
          <a:xfrm>
            <a:off x="5224160" y="2045312"/>
            <a:ext cx="1319513" cy="1054419"/>
          </a:xfrm>
          <a:prstGeom prst="rect">
            <a:avLst/>
          </a:prstGeom>
          <a:noFill/>
          <a:ln>
            <a:noFill/>
          </a:ln>
        </p:spPr>
        <p:txBody>
          <a:bodyPr lIns="34291" tIns="34291" rIns="34291" bIns="34291" anchor="t" anchorCtr="0">
            <a:noAutofit/>
          </a:bodyPr>
          <a:lstStyle/>
          <a:p>
            <a:pPr algn="ctr">
              <a:lnSpc>
                <a:spcPct val="120312"/>
              </a:lnSpc>
            </a:pPr>
            <a:r>
              <a:rPr lang="en-US" sz="1599" b="1" dirty="0">
                <a:solidFill>
                  <a:srgbClr val="000000"/>
                </a:solidFill>
                <a:latin typeface="Arial"/>
                <a:ea typeface="Arial"/>
                <a:cs typeface="Arial"/>
                <a:sym typeface="Arial"/>
              </a:rPr>
              <a:t>Colors = trees from different genes</a:t>
            </a:r>
          </a:p>
        </p:txBody>
      </p:sp>
      <p:sp>
        <p:nvSpPr>
          <p:cNvPr id="106" name="Shape 106"/>
          <p:cNvSpPr txBox="1"/>
          <p:nvPr/>
        </p:nvSpPr>
        <p:spPr>
          <a:xfrm>
            <a:off x="2741622" y="1826092"/>
            <a:ext cx="2295833" cy="438457"/>
          </a:xfrm>
          <a:prstGeom prst="rect">
            <a:avLst/>
          </a:prstGeom>
          <a:noFill/>
          <a:ln>
            <a:noFill/>
          </a:ln>
        </p:spPr>
        <p:txBody>
          <a:bodyPr lIns="34291" tIns="34291" rIns="34291" bIns="34291" anchor="t" anchorCtr="0">
            <a:noAutofit/>
          </a:bodyPr>
          <a:lstStyle/>
          <a:p>
            <a:pPr>
              <a:lnSpc>
                <a:spcPct val="119791"/>
              </a:lnSpc>
            </a:pPr>
            <a:r>
              <a:rPr lang="en-US" sz="2399" b="1" dirty="0">
                <a:solidFill>
                  <a:srgbClr val="000000"/>
                </a:solidFill>
                <a:latin typeface="Arial"/>
                <a:ea typeface="Arial"/>
                <a:cs typeface="Arial"/>
                <a:sym typeface="Arial"/>
              </a:rPr>
              <a:t>Salamanders</a:t>
            </a:r>
          </a:p>
        </p:txBody>
      </p:sp>
      <p:sp>
        <p:nvSpPr>
          <p:cNvPr id="107" name="Shape 107"/>
          <p:cNvSpPr txBox="1"/>
          <p:nvPr/>
        </p:nvSpPr>
        <p:spPr>
          <a:xfrm>
            <a:off x="7010412" y="1826092"/>
            <a:ext cx="2295833" cy="438457"/>
          </a:xfrm>
          <a:prstGeom prst="rect">
            <a:avLst/>
          </a:prstGeom>
          <a:noFill/>
          <a:ln>
            <a:noFill/>
          </a:ln>
        </p:spPr>
        <p:txBody>
          <a:bodyPr lIns="34291" tIns="34291" rIns="34291" bIns="34291" anchor="t" anchorCtr="0">
            <a:noAutofit/>
          </a:bodyPr>
          <a:lstStyle/>
          <a:p>
            <a:pPr>
              <a:lnSpc>
                <a:spcPct val="119791"/>
              </a:lnSpc>
            </a:pPr>
            <a:r>
              <a:rPr lang="en-US" sz="2399" b="1">
                <a:solidFill>
                  <a:srgbClr val="000000"/>
                </a:solidFill>
                <a:latin typeface="Arial"/>
                <a:ea typeface="Arial"/>
                <a:cs typeface="Arial"/>
                <a:sym typeface="Arial"/>
              </a:rPr>
              <a:t>Mammals</a:t>
            </a:r>
          </a:p>
        </p:txBody>
      </p:sp>
    </p:spTree>
    <p:extLst>
      <p:ext uri="{BB962C8B-B14F-4D97-AF65-F5344CB8AC3E}">
        <p14:creationId xmlns:p14="http://schemas.microsoft.com/office/powerpoint/2010/main" val="40593255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xfrm>
            <a:off x="2440869" y="2810080"/>
            <a:ext cx="7804547" cy="1091443"/>
          </a:xfrm>
          <a:prstGeom prst="rect">
            <a:avLst/>
          </a:prstGeom>
        </p:spPr>
        <p:txBody>
          <a:bodyPr>
            <a:normAutofit fontScale="90000"/>
          </a:bodyPr>
          <a:lstStyle/>
          <a:p>
            <a:pPr algn="ctr"/>
            <a:r>
              <a:rPr lang="en-US" sz="4900" b="1" dirty="0"/>
              <a:t>Part 1 </a:t>
            </a:r>
            <a:r>
              <a:rPr lang="en-US" dirty="0" smtClean="0"/>
              <a:t/>
            </a:r>
            <a:br>
              <a:rPr lang="en-US" dirty="0" smtClean="0"/>
            </a:br>
            <a:r>
              <a:rPr lang="en-US" sz="4000" dirty="0"/>
              <a:t>Non-Linear Dimensionality Reduction in </a:t>
            </a:r>
            <a:r>
              <a:rPr lang="en-US" sz="4000" dirty="0" err="1"/>
              <a:t>TreeScaper</a:t>
            </a:r>
            <a:endParaRPr sz="4000" dirty="0"/>
          </a:p>
        </p:txBody>
      </p:sp>
    </p:spTree>
    <p:extLst>
      <p:ext uri="{BB962C8B-B14F-4D97-AF65-F5344CB8AC3E}">
        <p14:creationId xmlns:p14="http://schemas.microsoft.com/office/powerpoint/2010/main" val="1962584595"/>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xfrm>
            <a:off x="2490296" y="2785367"/>
            <a:ext cx="7804547" cy="1091443"/>
          </a:xfrm>
          <a:prstGeom prst="rect">
            <a:avLst/>
          </a:prstGeom>
        </p:spPr>
        <p:txBody>
          <a:bodyPr>
            <a:normAutofit fontScale="90000"/>
          </a:bodyPr>
          <a:lstStyle/>
          <a:p>
            <a:pPr algn="ctr"/>
            <a:r>
              <a:rPr lang="en-US" sz="4900" b="1" dirty="0"/>
              <a:t>Part 2 </a:t>
            </a:r>
            <a:r>
              <a:rPr lang="en-US" dirty="0" smtClean="0"/>
              <a:t/>
            </a:r>
            <a:br>
              <a:rPr lang="en-US" dirty="0" smtClean="0"/>
            </a:br>
            <a:r>
              <a:rPr lang="en-US" dirty="0" smtClean="0"/>
              <a:t>Network </a:t>
            </a:r>
            <a:r>
              <a:rPr lang="en-US" sz="4000" dirty="0"/>
              <a:t>Community Detection Methods in </a:t>
            </a:r>
            <a:r>
              <a:rPr lang="en-US" sz="4000" dirty="0" err="1"/>
              <a:t>TreeScaper</a:t>
            </a:r>
            <a:endParaRPr sz="4000" dirty="0"/>
          </a:p>
        </p:txBody>
      </p:sp>
    </p:spTree>
    <p:extLst>
      <p:ext uri="{BB962C8B-B14F-4D97-AF65-F5344CB8AC3E}">
        <p14:creationId xmlns:p14="http://schemas.microsoft.com/office/powerpoint/2010/main" val="3857543871"/>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a:t>
            </a:r>
            <a:endParaRPr lang="en-US" dirty="0"/>
          </a:p>
        </p:txBody>
      </p:sp>
      <p:pic>
        <p:nvPicPr>
          <p:cNvPr id="4" name="Picture 3"/>
          <p:cNvPicPr>
            <a:picLocks noChangeAspect="1"/>
          </p:cNvPicPr>
          <p:nvPr/>
        </p:nvPicPr>
        <p:blipFill>
          <a:blip r:embed="rId2"/>
          <a:stretch>
            <a:fillRect/>
          </a:stretch>
        </p:blipFill>
        <p:spPr>
          <a:xfrm>
            <a:off x="3432661" y="1130295"/>
            <a:ext cx="6551603" cy="4735619"/>
          </a:xfrm>
          <a:prstGeom prst="rect">
            <a:avLst/>
          </a:prstGeom>
        </p:spPr>
      </p:pic>
      <p:sp>
        <p:nvSpPr>
          <p:cNvPr id="5" name="TextBox 4"/>
          <p:cNvSpPr txBox="1"/>
          <p:nvPr/>
        </p:nvSpPr>
        <p:spPr>
          <a:xfrm>
            <a:off x="3667447" y="5770614"/>
            <a:ext cx="5276335" cy="646331"/>
          </a:xfrm>
          <a:prstGeom prst="rect">
            <a:avLst/>
          </a:prstGeom>
          <a:noFill/>
        </p:spPr>
        <p:txBody>
          <a:bodyPr wrap="square" rtlCol="0">
            <a:spAutoFit/>
          </a:bodyPr>
          <a:lstStyle/>
          <a:p>
            <a:r>
              <a:rPr lang="en-US" dirty="0"/>
              <a:t>Collaboration network between scientists working in Santa Fe Institute</a:t>
            </a:r>
          </a:p>
        </p:txBody>
      </p:sp>
    </p:spTree>
    <p:extLst>
      <p:ext uri="{BB962C8B-B14F-4D97-AF65-F5344CB8AC3E}">
        <p14:creationId xmlns:p14="http://schemas.microsoft.com/office/powerpoint/2010/main" val="339099374"/>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Networks</a:t>
            </a:r>
            <a:endParaRPr lang="en-US" dirty="0"/>
          </a:p>
        </p:txBody>
      </p:sp>
      <p:pic>
        <p:nvPicPr>
          <p:cNvPr id="4" name="Picture 3"/>
          <p:cNvPicPr>
            <a:picLocks noChangeAspect="1"/>
          </p:cNvPicPr>
          <p:nvPr/>
        </p:nvPicPr>
        <p:blipFill>
          <a:blip r:embed="rId2"/>
          <a:stretch>
            <a:fillRect/>
          </a:stretch>
        </p:blipFill>
        <p:spPr>
          <a:xfrm>
            <a:off x="3410471" y="1465194"/>
            <a:ext cx="5608077" cy="4173660"/>
          </a:xfrm>
          <a:prstGeom prst="rect">
            <a:avLst/>
          </a:prstGeom>
        </p:spPr>
      </p:pic>
      <p:sp>
        <p:nvSpPr>
          <p:cNvPr id="5" name="TextBox 4"/>
          <p:cNvSpPr txBox="1"/>
          <p:nvPr/>
        </p:nvSpPr>
        <p:spPr>
          <a:xfrm>
            <a:off x="4534934" y="5844745"/>
            <a:ext cx="4584356" cy="369332"/>
          </a:xfrm>
          <a:prstGeom prst="rect">
            <a:avLst/>
          </a:prstGeom>
          <a:noFill/>
        </p:spPr>
        <p:txBody>
          <a:bodyPr wrap="square" rtlCol="0">
            <a:spAutoFit/>
          </a:bodyPr>
          <a:lstStyle/>
          <a:p>
            <a:r>
              <a:rPr lang="en-US" dirty="0"/>
              <a:t>Yeast Protein Interaction Network</a:t>
            </a:r>
          </a:p>
        </p:txBody>
      </p:sp>
    </p:spTree>
    <p:extLst>
      <p:ext uri="{BB962C8B-B14F-4D97-AF65-F5344CB8AC3E}">
        <p14:creationId xmlns:p14="http://schemas.microsoft.com/office/powerpoint/2010/main" val="377449367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Networks:  Community Detection</a:t>
            </a:r>
            <a:endParaRPr lang="en-US" dirty="0"/>
          </a:p>
        </p:txBody>
      </p:sp>
      <p:pic>
        <p:nvPicPr>
          <p:cNvPr id="4" name="Picture 3"/>
          <p:cNvPicPr>
            <a:picLocks noChangeAspect="1"/>
          </p:cNvPicPr>
          <p:nvPr/>
        </p:nvPicPr>
        <p:blipFill rotWithShape="1">
          <a:blip r:embed="rId3"/>
          <a:srcRect l="2273" r="13656"/>
          <a:stretch/>
        </p:blipFill>
        <p:spPr>
          <a:xfrm rot="16200000">
            <a:off x="2803582" y="-935145"/>
            <a:ext cx="5226908" cy="9914551"/>
          </a:xfrm>
          <a:prstGeom prst="rect">
            <a:avLst/>
          </a:prstGeom>
        </p:spPr>
      </p:pic>
      <p:sp>
        <p:nvSpPr>
          <p:cNvPr id="5" name="TextBox 4"/>
          <p:cNvSpPr txBox="1"/>
          <p:nvPr/>
        </p:nvSpPr>
        <p:spPr>
          <a:xfrm>
            <a:off x="10144903" y="3562978"/>
            <a:ext cx="1729947" cy="1200329"/>
          </a:xfrm>
          <a:prstGeom prst="rect">
            <a:avLst/>
          </a:prstGeom>
          <a:noFill/>
        </p:spPr>
        <p:txBody>
          <a:bodyPr wrap="square" rtlCol="0">
            <a:spAutoFit/>
          </a:bodyPr>
          <a:lstStyle/>
          <a:p>
            <a:r>
              <a:rPr lang="en-US" dirty="0"/>
              <a:t>Author Networks</a:t>
            </a:r>
          </a:p>
          <a:p>
            <a:r>
              <a:rPr lang="en-US" dirty="0"/>
              <a:t>(by Vincent </a:t>
            </a:r>
            <a:r>
              <a:rPr lang="en-US" dirty="0" err="1"/>
              <a:t>Traag</a:t>
            </a:r>
            <a:r>
              <a:rPr lang="en-US" dirty="0"/>
              <a:t>)</a:t>
            </a:r>
          </a:p>
        </p:txBody>
      </p:sp>
    </p:spTree>
    <p:extLst>
      <p:ext uri="{BB962C8B-B14F-4D97-AF65-F5344CB8AC3E}">
        <p14:creationId xmlns:p14="http://schemas.microsoft.com/office/powerpoint/2010/main" val="59235536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Tree Sets</a:t>
            </a:r>
            <a:endParaRPr lang="en-US" dirty="0"/>
          </a:p>
        </p:txBody>
      </p:sp>
      <p:sp>
        <p:nvSpPr>
          <p:cNvPr id="3" name="Content Placeholder 2"/>
          <p:cNvSpPr>
            <a:spLocks noGrp="1"/>
          </p:cNvSpPr>
          <p:nvPr>
            <p:ph idx="1"/>
          </p:nvPr>
        </p:nvSpPr>
        <p:spPr>
          <a:xfrm>
            <a:off x="838200" y="1825625"/>
            <a:ext cx="2768600" cy="4351339"/>
          </a:xfrm>
        </p:spPr>
        <p:txBody>
          <a:bodyPr/>
          <a:lstStyle/>
          <a:p>
            <a:r>
              <a:rPr lang="en-US" dirty="0" smtClean="0"/>
              <a:t>Dimensionality Reduction</a:t>
            </a:r>
          </a:p>
          <a:p>
            <a:pPr lvl="1"/>
            <a:r>
              <a:rPr lang="en-US" dirty="0" smtClean="0"/>
              <a:t>No objective way to discern distinct groups of trees</a:t>
            </a:r>
          </a:p>
        </p:txBody>
      </p:sp>
      <p:sp>
        <p:nvSpPr>
          <p:cNvPr id="6" name="Slide Number Placeholder 5"/>
          <p:cNvSpPr>
            <a:spLocks noGrp="1"/>
          </p:cNvSpPr>
          <p:nvPr>
            <p:ph type="sldNum" sz="quarter" idx="12"/>
          </p:nvPr>
        </p:nvSpPr>
        <p:spPr/>
        <p:txBody>
          <a:bodyPr/>
          <a:lstStyle/>
          <a:p>
            <a:fld id="{C78632A9-1B2C-46F7-945C-5C72C280A5D0}" type="slidenum">
              <a:rPr lang="en-US" smtClean="0"/>
              <a:t>34</a:t>
            </a:fld>
            <a:endParaRPr lang="en-US"/>
          </a:p>
        </p:txBody>
      </p:sp>
      <p:pic>
        <p:nvPicPr>
          <p:cNvPr id="7" name="Picture 6"/>
          <p:cNvPicPr/>
          <p:nvPr/>
        </p:nvPicPr>
        <p:blipFill rotWithShape="1">
          <a:blip r:embed="rId3">
            <a:extLst>
              <a:ext uri="{28A0092B-C50C-407E-A947-70E740481C1C}">
                <a14:useLocalDpi xmlns:a14="http://schemas.microsoft.com/office/drawing/2010/main" val="0"/>
              </a:ext>
            </a:extLst>
          </a:blip>
          <a:srcRect l="4197" t="10767" r="3464" b="7468"/>
          <a:stretch/>
        </p:blipFill>
        <p:spPr bwMode="auto">
          <a:xfrm>
            <a:off x="5174826" y="1690693"/>
            <a:ext cx="5464348" cy="42852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15659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9"/>
            <a:ext cx="10515600" cy="1325563"/>
          </a:xfrm>
        </p:spPr>
        <p:txBody>
          <a:bodyPr/>
          <a:lstStyle/>
          <a:p>
            <a:r>
              <a:rPr lang="en-US" dirty="0" smtClean="0"/>
              <a:t>A New Approach: Phylogenetic Networks</a:t>
            </a:r>
            <a:endParaRPr lang="en-US" dirty="0"/>
          </a:p>
        </p:txBody>
      </p:sp>
      <p:sp>
        <p:nvSpPr>
          <p:cNvPr id="5" name="Content Placeholder 2"/>
          <p:cNvSpPr txBox="1">
            <a:spLocks/>
          </p:cNvSpPr>
          <p:nvPr/>
        </p:nvSpPr>
        <p:spPr>
          <a:xfrm>
            <a:off x="838205" y="1690694"/>
            <a:ext cx="8835697" cy="5539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Represent the tree set as a network </a:t>
            </a:r>
          </a:p>
          <a:p>
            <a:r>
              <a:rPr lang="en-US" dirty="0"/>
              <a:t>Use community detection methods to identify distinct groups of topologies</a:t>
            </a:r>
          </a:p>
          <a:p>
            <a:r>
              <a:rPr lang="en-US" dirty="0"/>
              <a:t>Indicative of interesting evolutionary history:</a:t>
            </a:r>
          </a:p>
          <a:p>
            <a:pPr lvl="1"/>
            <a:r>
              <a:rPr lang="en-US" dirty="0"/>
              <a:t>Recombination</a:t>
            </a:r>
          </a:p>
          <a:p>
            <a:pPr lvl="1"/>
            <a:r>
              <a:rPr lang="en-US" dirty="0"/>
              <a:t>Horizontal Gene Transfer</a:t>
            </a:r>
          </a:p>
          <a:p>
            <a:pPr lvl="1"/>
            <a:r>
              <a:rPr lang="en-US" dirty="0"/>
              <a:t>Hybridization</a:t>
            </a:r>
          </a:p>
          <a:p>
            <a:pPr lvl="1"/>
            <a:r>
              <a:rPr lang="en-US" dirty="0"/>
              <a:t>Incomplete Lineage Sorting</a:t>
            </a:r>
          </a:p>
          <a:p>
            <a:r>
              <a:rPr lang="en-US" dirty="0"/>
              <a:t>May also indicate systematic error</a:t>
            </a:r>
          </a:p>
          <a:p>
            <a:endParaRPr lang="en-US" dirty="0"/>
          </a:p>
        </p:txBody>
      </p:sp>
    </p:spTree>
    <p:extLst>
      <p:ext uri="{BB962C8B-B14F-4D97-AF65-F5344CB8AC3E}">
        <p14:creationId xmlns:p14="http://schemas.microsoft.com/office/powerpoint/2010/main" val="28544262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59" t="16543" r="12357" b="6419"/>
          <a:stretch/>
        </p:blipFill>
        <p:spPr>
          <a:xfrm>
            <a:off x="2020968" y="1438275"/>
            <a:ext cx="7806267" cy="5283200"/>
          </a:xfrm>
          <a:prstGeom prst="rect">
            <a:avLst/>
          </a:prstGeom>
        </p:spPr>
      </p:pic>
      <p:sp>
        <p:nvSpPr>
          <p:cNvPr id="5" name="Title 1"/>
          <p:cNvSpPr>
            <a:spLocks noGrp="1"/>
          </p:cNvSpPr>
          <p:nvPr>
            <p:ph type="title"/>
          </p:nvPr>
        </p:nvSpPr>
        <p:spPr>
          <a:xfrm>
            <a:off x="838200" y="365129"/>
            <a:ext cx="10515600" cy="1325563"/>
          </a:xfrm>
        </p:spPr>
        <p:txBody>
          <a:bodyPr/>
          <a:lstStyle/>
          <a:p>
            <a:r>
              <a:rPr lang="en-US" dirty="0" smtClean="0"/>
              <a:t>Networks of Trees</a:t>
            </a:r>
            <a:endParaRPr lang="en-US" dirty="0"/>
          </a:p>
        </p:txBody>
      </p:sp>
      <p:sp>
        <p:nvSpPr>
          <p:cNvPr id="6" name="Slide Number Placeholder 5"/>
          <p:cNvSpPr>
            <a:spLocks noGrp="1"/>
          </p:cNvSpPr>
          <p:nvPr>
            <p:ph type="sldNum" sz="quarter" idx="12"/>
          </p:nvPr>
        </p:nvSpPr>
        <p:spPr/>
        <p:txBody>
          <a:bodyPr/>
          <a:lstStyle/>
          <a:p>
            <a:fld id="{C78632A9-1B2C-46F7-945C-5C72C280A5D0}" type="slidenum">
              <a:rPr lang="en-US" smtClean="0"/>
              <a:t>36</a:t>
            </a:fld>
            <a:endParaRPr lang="en-US"/>
          </a:p>
        </p:txBody>
      </p:sp>
    </p:spTree>
    <p:extLst>
      <p:ext uri="{BB962C8B-B14F-4D97-AF65-F5344CB8AC3E}">
        <p14:creationId xmlns:p14="http://schemas.microsoft.com/office/powerpoint/2010/main" val="23034436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of Trees: Community Detection</a:t>
            </a:r>
            <a:endParaRPr lang="en-US" dirty="0"/>
          </a:p>
        </p:txBody>
      </p:sp>
      <p:pic>
        <p:nvPicPr>
          <p:cNvPr id="4" name="Content Placeholder 3"/>
          <p:cNvPicPr>
            <a:picLocks noGrp="1" noChangeAspect="1"/>
          </p:cNvPicPr>
          <p:nvPr>
            <p:ph idx="1"/>
          </p:nvPr>
        </p:nvPicPr>
        <p:blipFill rotWithShape="1">
          <a:blip r:embed="rId3"/>
          <a:srcRect t="14074" b="6667"/>
          <a:stretch/>
        </p:blipFill>
        <p:spPr>
          <a:xfrm>
            <a:off x="1868736" y="1388535"/>
            <a:ext cx="9131867" cy="5435600"/>
          </a:xfrm>
          <a:prstGeom prst="rect">
            <a:avLst/>
          </a:prstGeom>
        </p:spPr>
      </p:pic>
      <p:sp>
        <p:nvSpPr>
          <p:cNvPr id="5" name="Slide Number Placeholder 4"/>
          <p:cNvSpPr>
            <a:spLocks noGrp="1"/>
          </p:cNvSpPr>
          <p:nvPr>
            <p:ph type="sldNum" sz="quarter" idx="12"/>
          </p:nvPr>
        </p:nvSpPr>
        <p:spPr/>
        <p:txBody>
          <a:bodyPr/>
          <a:lstStyle/>
          <a:p>
            <a:fld id="{C78632A9-1B2C-46F7-945C-5C72C280A5D0}" type="slidenum">
              <a:rPr lang="en-US" smtClean="0"/>
              <a:t>37</a:t>
            </a:fld>
            <a:endParaRPr lang="en-US"/>
          </a:p>
        </p:txBody>
      </p:sp>
      <p:sp>
        <p:nvSpPr>
          <p:cNvPr id="6" name="TextBox 5"/>
          <p:cNvSpPr txBox="1"/>
          <p:nvPr/>
        </p:nvSpPr>
        <p:spPr>
          <a:xfrm>
            <a:off x="6327157" y="1321358"/>
            <a:ext cx="1558720" cy="369332"/>
          </a:xfrm>
          <a:prstGeom prst="rect">
            <a:avLst/>
          </a:prstGeom>
          <a:noFill/>
        </p:spPr>
        <p:txBody>
          <a:bodyPr wrap="square" rtlCol="0">
            <a:spAutoFit/>
          </a:bodyPr>
          <a:lstStyle/>
          <a:p>
            <a:r>
              <a:rPr lang="en-US" dirty="0"/>
              <a:t>Community 1</a:t>
            </a:r>
          </a:p>
        </p:txBody>
      </p:sp>
      <p:cxnSp>
        <p:nvCxnSpPr>
          <p:cNvPr id="7" name="Straight Arrow Connector 6"/>
          <p:cNvCxnSpPr/>
          <p:nvPr/>
        </p:nvCxnSpPr>
        <p:spPr>
          <a:xfrm flipH="1">
            <a:off x="6448932" y="1690694"/>
            <a:ext cx="449179" cy="3705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839120" y="3099475"/>
            <a:ext cx="1558720" cy="369332"/>
          </a:xfrm>
          <a:prstGeom prst="rect">
            <a:avLst/>
          </a:prstGeom>
          <a:noFill/>
        </p:spPr>
        <p:txBody>
          <a:bodyPr wrap="square" rtlCol="0">
            <a:spAutoFit/>
          </a:bodyPr>
          <a:lstStyle/>
          <a:p>
            <a:r>
              <a:rPr lang="en-US" dirty="0"/>
              <a:t>Community 2</a:t>
            </a:r>
          </a:p>
        </p:txBody>
      </p:sp>
      <p:cxnSp>
        <p:nvCxnSpPr>
          <p:cNvPr id="9" name="Straight Arrow Connector 8"/>
          <p:cNvCxnSpPr/>
          <p:nvPr/>
        </p:nvCxnSpPr>
        <p:spPr>
          <a:xfrm flipH="1">
            <a:off x="8976240" y="3500898"/>
            <a:ext cx="449179" cy="3705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7252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3"/>
          <a:srcRect t="14815" b="7408"/>
          <a:stretch/>
        </p:blipFill>
        <p:spPr>
          <a:xfrm>
            <a:off x="1530069" y="1524000"/>
            <a:ext cx="9131867" cy="5334000"/>
          </a:xfrm>
          <a:prstGeom prst="rect">
            <a:avLst/>
          </a:prstGeom>
        </p:spPr>
      </p:pic>
      <p:sp>
        <p:nvSpPr>
          <p:cNvPr id="4" name="Title 1"/>
          <p:cNvSpPr>
            <a:spLocks noGrp="1"/>
          </p:cNvSpPr>
          <p:nvPr>
            <p:ph type="title"/>
          </p:nvPr>
        </p:nvSpPr>
        <p:spPr>
          <a:xfrm>
            <a:off x="838200" y="365129"/>
            <a:ext cx="10515600" cy="1325563"/>
          </a:xfrm>
        </p:spPr>
        <p:txBody>
          <a:bodyPr/>
          <a:lstStyle/>
          <a:p>
            <a:r>
              <a:rPr lang="en-US" dirty="0" smtClean="0"/>
              <a:t>Networks of Bipartitions</a:t>
            </a:r>
            <a:endParaRPr lang="en-US" dirty="0"/>
          </a:p>
        </p:txBody>
      </p:sp>
      <p:sp>
        <p:nvSpPr>
          <p:cNvPr id="5" name="Slide Number Placeholder 4"/>
          <p:cNvSpPr>
            <a:spLocks noGrp="1"/>
          </p:cNvSpPr>
          <p:nvPr>
            <p:ph type="sldNum" sz="quarter" idx="12"/>
          </p:nvPr>
        </p:nvSpPr>
        <p:spPr/>
        <p:txBody>
          <a:bodyPr/>
          <a:lstStyle/>
          <a:p>
            <a:fld id="{C78632A9-1B2C-46F7-945C-5C72C280A5D0}" type="slidenum">
              <a:rPr lang="en-US" smtClean="0"/>
              <a:t>38</a:t>
            </a:fld>
            <a:endParaRPr lang="en-US"/>
          </a:p>
        </p:txBody>
      </p:sp>
    </p:spTree>
    <p:extLst>
      <p:ext uri="{BB962C8B-B14F-4D97-AF65-F5344CB8AC3E}">
        <p14:creationId xmlns:p14="http://schemas.microsoft.com/office/powerpoint/2010/main" val="18051765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90600" y="5175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Networks of Bipartitions: </a:t>
            </a:r>
            <a:r>
              <a:rPr lang="en-US" dirty="0" err="1"/>
              <a:t>Covariances</a:t>
            </a:r>
            <a:endParaRPr lang="en-US" dirty="0"/>
          </a:p>
        </p:txBody>
      </p:sp>
      <p:pic>
        <p:nvPicPr>
          <p:cNvPr id="7" name="Picture 6"/>
          <p:cNvPicPr>
            <a:picLocks noChangeAspect="1"/>
          </p:cNvPicPr>
          <p:nvPr/>
        </p:nvPicPr>
        <p:blipFill>
          <a:blip r:embed="rId2"/>
          <a:stretch>
            <a:fillRect/>
          </a:stretch>
        </p:blipFill>
        <p:spPr>
          <a:xfrm>
            <a:off x="990601" y="1698669"/>
            <a:ext cx="10198827" cy="4405571"/>
          </a:xfrm>
          <a:prstGeom prst="rect">
            <a:avLst/>
          </a:prstGeom>
        </p:spPr>
      </p:pic>
    </p:spTree>
    <p:extLst>
      <p:ext uri="{BB962C8B-B14F-4D97-AF65-F5344CB8AC3E}">
        <p14:creationId xmlns:p14="http://schemas.microsoft.com/office/powerpoint/2010/main" val="1518283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xfrm>
            <a:off x="2193733" y="215160"/>
            <a:ext cx="7804547" cy="1091443"/>
          </a:xfrm>
          <a:prstGeom prst="rect">
            <a:avLst/>
          </a:prstGeom>
        </p:spPr>
        <p:txBody>
          <a:bodyPr/>
          <a:lstStyle/>
          <a:p>
            <a:r>
              <a:rPr dirty="0"/>
              <a:t>Tree Sets</a:t>
            </a:r>
          </a:p>
        </p:txBody>
      </p:sp>
      <p:pic>
        <p:nvPicPr>
          <p:cNvPr id="192" name="Tree1.pdf"/>
          <p:cNvPicPr>
            <a:picLocks noChangeAspect="1"/>
          </p:cNvPicPr>
          <p:nvPr/>
        </p:nvPicPr>
        <p:blipFill>
          <a:blip r:embed="rId2">
            <a:extLst/>
          </a:blip>
          <a:stretch>
            <a:fillRect/>
          </a:stretch>
        </p:blipFill>
        <p:spPr>
          <a:xfrm>
            <a:off x="3698295" y="1455912"/>
            <a:ext cx="446485" cy="335401"/>
          </a:xfrm>
          <a:prstGeom prst="rect">
            <a:avLst/>
          </a:prstGeom>
          <a:ln w="12700">
            <a:miter lim="400000"/>
          </a:ln>
        </p:spPr>
      </p:pic>
      <p:pic>
        <p:nvPicPr>
          <p:cNvPr id="193" name="Tree2.pdf"/>
          <p:cNvPicPr>
            <a:picLocks noChangeAspect="1"/>
          </p:cNvPicPr>
          <p:nvPr/>
        </p:nvPicPr>
        <p:blipFill>
          <a:blip r:embed="rId3">
            <a:extLst/>
          </a:blip>
          <a:stretch>
            <a:fillRect/>
          </a:stretch>
        </p:blipFill>
        <p:spPr>
          <a:xfrm>
            <a:off x="3302139" y="3159383"/>
            <a:ext cx="446485" cy="369879"/>
          </a:xfrm>
          <a:prstGeom prst="rect">
            <a:avLst/>
          </a:prstGeom>
          <a:ln w="12700">
            <a:miter lim="400000"/>
          </a:ln>
        </p:spPr>
      </p:pic>
      <p:pic>
        <p:nvPicPr>
          <p:cNvPr id="194" name="Tree3.pdf"/>
          <p:cNvPicPr>
            <a:picLocks noChangeAspect="1"/>
          </p:cNvPicPr>
          <p:nvPr/>
        </p:nvPicPr>
        <p:blipFill>
          <a:blip r:embed="rId4">
            <a:extLst/>
          </a:blip>
          <a:stretch>
            <a:fillRect/>
          </a:stretch>
        </p:blipFill>
        <p:spPr>
          <a:xfrm>
            <a:off x="4461546" y="4409503"/>
            <a:ext cx="446485" cy="348251"/>
          </a:xfrm>
          <a:prstGeom prst="rect">
            <a:avLst/>
          </a:prstGeom>
          <a:ln w="12700">
            <a:miter lim="400000"/>
          </a:ln>
        </p:spPr>
      </p:pic>
      <p:pic>
        <p:nvPicPr>
          <p:cNvPr id="195" name="Tree4.pdf"/>
          <p:cNvPicPr>
            <a:picLocks noChangeAspect="1"/>
          </p:cNvPicPr>
          <p:nvPr/>
        </p:nvPicPr>
        <p:blipFill>
          <a:blip r:embed="rId5">
            <a:extLst/>
          </a:blip>
          <a:stretch>
            <a:fillRect/>
          </a:stretch>
        </p:blipFill>
        <p:spPr>
          <a:xfrm>
            <a:off x="6140654" y="1875361"/>
            <a:ext cx="446484" cy="335403"/>
          </a:xfrm>
          <a:prstGeom prst="rect">
            <a:avLst/>
          </a:prstGeom>
          <a:ln w="12700">
            <a:miter lim="400000"/>
          </a:ln>
        </p:spPr>
      </p:pic>
      <p:pic>
        <p:nvPicPr>
          <p:cNvPr id="196" name="Tree5.pdf"/>
          <p:cNvPicPr>
            <a:picLocks noChangeAspect="1"/>
          </p:cNvPicPr>
          <p:nvPr/>
        </p:nvPicPr>
        <p:blipFill>
          <a:blip r:embed="rId6">
            <a:extLst/>
          </a:blip>
          <a:stretch>
            <a:fillRect/>
          </a:stretch>
        </p:blipFill>
        <p:spPr>
          <a:xfrm>
            <a:off x="7935846" y="2549999"/>
            <a:ext cx="446485" cy="372163"/>
          </a:xfrm>
          <a:prstGeom prst="rect">
            <a:avLst/>
          </a:prstGeom>
          <a:ln w="12700">
            <a:miter lim="400000"/>
          </a:ln>
        </p:spPr>
      </p:pic>
      <p:pic>
        <p:nvPicPr>
          <p:cNvPr id="197" name="Tree6.pdf"/>
          <p:cNvPicPr>
            <a:picLocks noChangeAspect="1"/>
          </p:cNvPicPr>
          <p:nvPr/>
        </p:nvPicPr>
        <p:blipFill>
          <a:blip r:embed="rId7">
            <a:extLst/>
          </a:blip>
          <a:stretch>
            <a:fillRect/>
          </a:stretch>
        </p:blipFill>
        <p:spPr>
          <a:xfrm>
            <a:off x="7842586" y="4477204"/>
            <a:ext cx="446485" cy="348251"/>
          </a:xfrm>
          <a:prstGeom prst="rect">
            <a:avLst/>
          </a:prstGeom>
          <a:ln w="12700">
            <a:miter lim="400000"/>
          </a:ln>
        </p:spPr>
      </p:pic>
      <p:pic>
        <p:nvPicPr>
          <p:cNvPr id="198" name="Tree1.pdf"/>
          <p:cNvPicPr>
            <a:picLocks noChangeAspect="1"/>
          </p:cNvPicPr>
          <p:nvPr/>
        </p:nvPicPr>
        <p:blipFill>
          <a:blip r:embed="rId2">
            <a:extLst/>
          </a:blip>
          <a:stretch>
            <a:fillRect/>
          </a:stretch>
        </p:blipFill>
        <p:spPr>
          <a:xfrm>
            <a:off x="2917767" y="5486511"/>
            <a:ext cx="446485" cy="335400"/>
          </a:xfrm>
          <a:prstGeom prst="rect">
            <a:avLst/>
          </a:prstGeom>
          <a:ln w="12700">
            <a:miter lim="400000"/>
          </a:ln>
        </p:spPr>
      </p:pic>
      <p:pic>
        <p:nvPicPr>
          <p:cNvPr id="199" name="Tree1.pdf"/>
          <p:cNvPicPr>
            <a:picLocks noChangeAspect="1"/>
          </p:cNvPicPr>
          <p:nvPr/>
        </p:nvPicPr>
        <p:blipFill>
          <a:blip r:embed="rId2">
            <a:extLst/>
          </a:blip>
          <a:stretch>
            <a:fillRect/>
          </a:stretch>
        </p:blipFill>
        <p:spPr>
          <a:xfrm>
            <a:off x="6379479" y="5066816"/>
            <a:ext cx="446485" cy="335400"/>
          </a:xfrm>
          <a:prstGeom prst="rect">
            <a:avLst/>
          </a:prstGeom>
          <a:ln w="12700">
            <a:miter lim="400000"/>
          </a:ln>
        </p:spPr>
      </p:pic>
      <p:pic>
        <p:nvPicPr>
          <p:cNvPr id="200" name="Tree1.pdf"/>
          <p:cNvPicPr>
            <a:picLocks noChangeAspect="1"/>
          </p:cNvPicPr>
          <p:nvPr/>
        </p:nvPicPr>
        <p:blipFill>
          <a:blip r:embed="rId2">
            <a:extLst/>
          </a:blip>
          <a:stretch>
            <a:fillRect/>
          </a:stretch>
        </p:blipFill>
        <p:spPr>
          <a:xfrm>
            <a:off x="9676810" y="1450293"/>
            <a:ext cx="446484" cy="335400"/>
          </a:xfrm>
          <a:prstGeom prst="rect">
            <a:avLst/>
          </a:prstGeom>
          <a:ln w="12700">
            <a:miter lim="400000"/>
          </a:ln>
        </p:spPr>
      </p:pic>
      <p:pic>
        <p:nvPicPr>
          <p:cNvPr id="201" name="Tree4.pdf"/>
          <p:cNvPicPr>
            <a:picLocks noChangeAspect="1"/>
          </p:cNvPicPr>
          <p:nvPr/>
        </p:nvPicPr>
        <p:blipFill>
          <a:blip r:embed="rId5">
            <a:extLst/>
          </a:blip>
          <a:stretch>
            <a:fillRect/>
          </a:stretch>
        </p:blipFill>
        <p:spPr>
          <a:xfrm>
            <a:off x="6379479" y="3094539"/>
            <a:ext cx="446485" cy="335403"/>
          </a:xfrm>
          <a:prstGeom prst="rect">
            <a:avLst/>
          </a:prstGeom>
          <a:ln w="12700">
            <a:miter lim="400000"/>
          </a:ln>
        </p:spPr>
      </p:pic>
      <p:pic>
        <p:nvPicPr>
          <p:cNvPr id="202" name="Tree4.pdf"/>
          <p:cNvPicPr>
            <a:picLocks noChangeAspect="1"/>
          </p:cNvPicPr>
          <p:nvPr/>
        </p:nvPicPr>
        <p:blipFill>
          <a:blip r:embed="rId5">
            <a:extLst/>
          </a:blip>
          <a:stretch>
            <a:fillRect/>
          </a:stretch>
        </p:blipFill>
        <p:spPr>
          <a:xfrm>
            <a:off x="9676810" y="3503439"/>
            <a:ext cx="446484" cy="335403"/>
          </a:xfrm>
          <a:prstGeom prst="rect">
            <a:avLst/>
          </a:prstGeom>
          <a:ln w="12700">
            <a:miter lim="400000"/>
          </a:ln>
        </p:spPr>
      </p:pic>
      <p:pic>
        <p:nvPicPr>
          <p:cNvPr id="203" name="Tree5.pdf"/>
          <p:cNvPicPr>
            <a:picLocks noChangeAspect="1"/>
          </p:cNvPicPr>
          <p:nvPr/>
        </p:nvPicPr>
        <p:blipFill>
          <a:blip r:embed="rId6">
            <a:extLst/>
          </a:blip>
          <a:stretch>
            <a:fillRect/>
          </a:stretch>
        </p:blipFill>
        <p:spPr>
          <a:xfrm>
            <a:off x="9471426" y="5535615"/>
            <a:ext cx="446484" cy="372163"/>
          </a:xfrm>
          <a:prstGeom prst="rect">
            <a:avLst/>
          </a:prstGeom>
          <a:ln w="12700">
            <a:miter lim="400000"/>
          </a:ln>
        </p:spPr>
      </p:pic>
      <p:pic>
        <p:nvPicPr>
          <p:cNvPr id="204" name="Tree5.pdf"/>
          <p:cNvPicPr>
            <a:picLocks noChangeAspect="1"/>
          </p:cNvPicPr>
          <p:nvPr/>
        </p:nvPicPr>
        <p:blipFill>
          <a:blip r:embed="rId6">
            <a:extLst/>
          </a:blip>
          <a:stretch>
            <a:fillRect/>
          </a:stretch>
        </p:blipFill>
        <p:spPr>
          <a:xfrm>
            <a:off x="2694120" y="4201991"/>
            <a:ext cx="446485" cy="372163"/>
          </a:xfrm>
          <a:prstGeom prst="rect">
            <a:avLst/>
          </a:prstGeom>
          <a:ln w="12700">
            <a:miter lim="400000"/>
          </a:ln>
        </p:spPr>
      </p:pic>
      <p:pic>
        <p:nvPicPr>
          <p:cNvPr id="205" name="Tree2.pdf"/>
          <p:cNvPicPr>
            <a:picLocks noChangeAspect="1"/>
          </p:cNvPicPr>
          <p:nvPr/>
        </p:nvPicPr>
        <p:blipFill>
          <a:blip r:embed="rId3">
            <a:extLst/>
          </a:blip>
          <a:stretch>
            <a:fillRect/>
          </a:stretch>
        </p:blipFill>
        <p:spPr>
          <a:xfrm>
            <a:off x="6285626" y="3909445"/>
            <a:ext cx="446485" cy="369879"/>
          </a:xfrm>
          <a:prstGeom prst="rect">
            <a:avLst/>
          </a:prstGeom>
          <a:ln w="12700">
            <a:miter lim="400000"/>
          </a:ln>
        </p:spPr>
      </p:pic>
      <p:pic>
        <p:nvPicPr>
          <p:cNvPr id="206" name="Tree2.pdf"/>
          <p:cNvPicPr>
            <a:picLocks noChangeAspect="1"/>
          </p:cNvPicPr>
          <p:nvPr/>
        </p:nvPicPr>
        <p:blipFill>
          <a:blip r:embed="rId3">
            <a:extLst/>
          </a:blip>
          <a:stretch>
            <a:fillRect/>
          </a:stretch>
        </p:blipFill>
        <p:spPr>
          <a:xfrm>
            <a:off x="8043803" y="3514749"/>
            <a:ext cx="446485" cy="369879"/>
          </a:xfrm>
          <a:prstGeom prst="rect">
            <a:avLst/>
          </a:prstGeom>
          <a:ln w="12700">
            <a:miter lim="400000"/>
          </a:ln>
        </p:spPr>
      </p:pic>
      <p:pic>
        <p:nvPicPr>
          <p:cNvPr id="207" name="Tree2.pdf"/>
          <p:cNvPicPr>
            <a:picLocks noChangeAspect="1"/>
          </p:cNvPicPr>
          <p:nvPr/>
        </p:nvPicPr>
        <p:blipFill>
          <a:blip r:embed="rId3">
            <a:extLst/>
          </a:blip>
          <a:stretch>
            <a:fillRect/>
          </a:stretch>
        </p:blipFill>
        <p:spPr>
          <a:xfrm>
            <a:off x="4846974" y="5502909"/>
            <a:ext cx="446485" cy="369879"/>
          </a:xfrm>
          <a:prstGeom prst="rect">
            <a:avLst/>
          </a:prstGeom>
          <a:ln w="12700">
            <a:miter lim="400000"/>
          </a:ln>
        </p:spPr>
      </p:pic>
      <p:pic>
        <p:nvPicPr>
          <p:cNvPr id="208" name="Tree4.pdf"/>
          <p:cNvPicPr>
            <a:picLocks noChangeAspect="1"/>
          </p:cNvPicPr>
          <p:nvPr/>
        </p:nvPicPr>
        <p:blipFill>
          <a:blip r:embed="rId5">
            <a:extLst/>
          </a:blip>
          <a:stretch>
            <a:fillRect/>
          </a:stretch>
        </p:blipFill>
        <p:spPr>
          <a:xfrm>
            <a:off x="4676186" y="3312581"/>
            <a:ext cx="446484" cy="335403"/>
          </a:xfrm>
          <a:prstGeom prst="rect">
            <a:avLst/>
          </a:prstGeom>
          <a:ln w="12700">
            <a:miter lim="400000"/>
          </a:ln>
        </p:spPr>
      </p:pic>
      <p:pic>
        <p:nvPicPr>
          <p:cNvPr id="209" name="Tree4.pdf"/>
          <p:cNvPicPr>
            <a:picLocks noChangeAspect="1"/>
          </p:cNvPicPr>
          <p:nvPr/>
        </p:nvPicPr>
        <p:blipFill>
          <a:blip r:embed="rId5">
            <a:extLst/>
          </a:blip>
          <a:stretch>
            <a:fillRect/>
          </a:stretch>
        </p:blipFill>
        <p:spPr>
          <a:xfrm>
            <a:off x="2301214" y="2659493"/>
            <a:ext cx="446485" cy="335403"/>
          </a:xfrm>
          <a:prstGeom prst="rect">
            <a:avLst/>
          </a:prstGeom>
          <a:ln w="12700">
            <a:miter lim="400000"/>
          </a:ln>
        </p:spPr>
      </p:pic>
      <p:pic>
        <p:nvPicPr>
          <p:cNvPr id="210" name="Tree6.pdf"/>
          <p:cNvPicPr>
            <a:picLocks noChangeAspect="1"/>
          </p:cNvPicPr>
          <p:nvPr/>
        </p:nvPicPr>
        <p:blipFill>
          <a:blip r:embed="rId7">
            <a:extLst/>
          </a:blip>
          <a:stretch>
            <a:fillRect/>
          </a:stretch>
        </p:blipFill>
        <p:spPr>
          <a:xfrm>
            <a:off x="7512188" y="5547570"/>
            <a:ext cx="446485" cy="348252"/>
          </a:xfrm>
          <a:prstGeom prst="rect">
            <a:avLst/>
          </a:prstGeom>
          <a:ln w="12700">
            <a:miter lim="400000"/>
          </a:ln>
        </p:spPr>
      </p:pic>
      <p:pic>
        <p:nvPicPr>
          <p:cNvPr id="211" name="Tree6.pdf"/>
          <p:cNvPicPr>
            <a:picLocks noChangeAspect="1"/>
          </p:cNvPicPr>
          <p:nvPr/>
        </p:nvPicPr>
        <p:blipFill>
          <a:blip r:embed="rId7">
            <a:extLst/>
          </a:blip>
          <a:stretch>
            <a:fillRect/>
          </a:stretch>
        </p:blipFill>
        <p:spPr>
          <a:xfrm>
            <a:off x="7842586" y="1609162"/>
            <a:ext cx="446485" cy="348252"/>
          </a:xfrm>
          <a:prstGeom prst="rect">
            <a:avLst/>
          </a:prstGeom>
          <a:ln w="12700">
            <a:miter lim="400000"/>
          </a:ln>
        </p:spPr>
      </p:pic>
      <p:pic>
        <p:nvPicPr>
          <p:cNvPr id="212" name="Tree3.pdf"/>
          <p:cNvPicPr>
            <a:picLocks noChangeAspect="1"/>
          </p:cNvPicPr>
          <p:nvPr/>
        </p:nvPicPr>
        <p:blipFill>
          <a:blip r:embed="rId4">
            <a:extLst/>
          </a:blip>
          <a:stretch>
            <a:fillRect/>
          </a:stretch>
        </p:blipFill>
        <p:spPr>
          <a:xfrm>
            <a:off x="9342002" y="2470455"/>
            <a:ext cx="446485" cy="348251"/>
          </a:xfrm>
          <a:prstGeom prst="rect">
            <a:avLst/>
          </a:prstGeom>
          <a:ln w="12700">
            <a:miter lim="400000"/>
          </a:ln>
        </p:spPr>
      </p:pic>
      <p:pic>
        <p:nvPicPr>
          <p:cNvPr id="213" name="Tree3.pdf"/>
          <p:cNvPicPr>
            <a:picLocks noChangeAspect="1"/>
          </p:cNvPicPr>
          <p:nvPr/>
        </p:nvPicPr>
        <p:blipFill>
          <a:blip r:embed="rId4">
            <a:extLst/>
          </a:blip>
          <a:stretch>
            <a:fillRect/>
          </a:stretch>
        </p:blipFill>
        <p:spPr>
          <a:xfrm>
            <a:off x="9342002" y="4409503"/>
            <a:ext cx="446485" cy="348251"/>
          </a:xfrm>
          <a:prstGeom prst="rect">
            <a:avLst/>
          </a:prstGeom>
          <a:ln w="12700">
            <a:miter lim="400000"/>
          </a:ln>
        </p:spPr>
      </p:pic>
      <p:pic>
        <p:nvPicPr>
          <p:cNvPr id="214" name="Tree1.pdf"/>
          <p:cNvPicPr>
            <a:picLocks noChangeAspect="1"/>
          </p:cNvPicPr>
          <p:nvPr/>
        </p:nvPicPr>
        <p:blipFill>
          <a:blip r:embed="rId2">
            <a:extLst/>
          </a:blip>
          <a:stretch>
            <a:fillRect/>
          </a:stretch>
        </p:blipFill>
        <p:spPr>
          <a:xfrm>
            <a:off x="2694120" y="1222560"/>
            <a:ext cx="446485" cy="335400"/>
          </a:xfrm>
          <a:prstGeom prst="rect">
            <a:avLst/>
          </a:prstGeom>
          <a:ln w="12700">
            <a:miter lim="400000"/>
          </a:ln>
        </p:spPr>
      </p:pic>
      <p:pic>
        <p:nvPicPr>
          <p:cNvPr id="215" name="Tree2.pdf"/>
          <p:cNvPicPr>
            <a:picLocks noChangeAspect="1"/>
          </p:cNvPicPr>
          <p:nvPr/>
        </p:nvPicPr>
        <p:blipFill>
          <a:blip r:embed="rId3">
            <a:extLst/>
          </a:blip>
          <a:stretch>
            <a:fillRect/>
          </a:stretch>
        </p:blipFill>
        <p:spPr>
          <a:xfrm>
            <a:off x="3070302" y="2171529"/>
            <a:ext cx="446485" cy="369879"/>
          </a:xfrm>
          <a:prstGeom prst="rect">
            <a:avLst/>
          </a:prstGeom>
          <a:ln w="12700">
            <a:miter lim="400000"/>
          </a:ln>
        </p:spPr>
      </p:pic>
      <p:pic>
        <p:nvPicPr>
          <p:cNvPr id="216" name="Tree3.pdf"/>
          <p:cNvPicPr>
            <a:picLocks noChangeAspect="1"/>
          </p:cNvPicPr>
          <p:nvPr/>
        </p:nvPicPr>
        <p:blipFill>
          <a:blip r:embed="rId4">
            <a:extLst/>
          </a:blip>
          <a:stretch>
            <a:fillRect/>
          </a:stretch>
        </p:blipFill>
        <p:spPr>
          <a:xfrm>
            <a:off x="3845398" y="3909439"/>
            <a:ext cx="446485" cy="348251"/>
          </a:xfrm>
          <a:prstGeom prst="rect">
            <a:avLst/>
          </a:prstGeom>
          <a:ln w="12700">
            <a:miter lim="400000"/>
          </a:ln>
        </p:spPr>
      </p:pic>
      <p:pic>
        <p:nvPicPr>
          <p:cNvPr id="217" name="Tree4.pdf"/>
          <p:cNvPicPr>
            <a:picLocks noChangeAspect="1"/>
          </p:cNvPicPr>
          <p:nvPr/>
        </p:nvPicPr>
        <p:blipFill>
          <a:blip r:embed="rId5">
            <a:extLst/>
          </a:blip>
          <a:stretch>
            <a:fillRect/>
          </a:stretch>
        </p:blipFill>
        <p:spPr>
          <a:xfrm>
            <a:off x="5281198" y="1375299"/>
            <a:ext cx="446485" cy="335403"/>
          </a:xfrm>
          <a:prstGeom prst="rect">
            <a:avLst/>
          </a:prstGeom>
          <a:ln w="12700">
            <a:miter lim="400000"/>
          </a:ln>
        </p:spPr>
      </p:pic>
      <p:pic>
        <p:nvPicPr>
          <p:cNvPr id="218" name="Tree5.pdf"/>
          <p:cNvPicPr>
            <a:picLocks noChangeAspect="1"/>
          </p:cNvPicPr>
          <p:nvPr/>
        </p:nvPicPr>
        <p:blipFill>
          <a:blip r:embed="rId6">
            <a:extLst/>
          </a:blip>
          <a:stretch>
            <a:fillRect/>
          </a:stretch>
        </p:blipFill>
        <p:spPr>
          <a:xfrm>
            <a:off x="7319698" y="2049936"/>
            <a:ext cx="446485" cy="372163"/>
          </a:xfrm>
          <a:prstGeom prst="rect">
            <a:avLst/>
          </a:prstGeom>
          <a:ln w="12700">
            <a:miter lim="400000"/>
          </a:ln>
        </p:spPr>
      </p:pic>
      <p:pic>
        <p:nvPicPr>
          <p:cNvPr id="219" name="Tree6.pdf"/>
          <p:cNvPicPr>
            <a:picLocks noChangeAspect="1"/>
          </p:cNvPicPr>
          <p:nvPr/>
        </p:nvPicPr>
        <p:blipFill>
          <a:blip r:embed="rId7">
            <a:extLst/>
          </a:blip>
          <a:stretch>
            <a:fillRect/>
          </a:stretch>
        </p:blipFill>
        <p:spPr>
          <a:xfrm>
            <a:off x="7226438" y="3977141"/>
            <a:ext cx="446485" cy="348251"/>
          </a:xfrm>
          <a:prstGeom prst="rect">
            <a:avLst/>
          </a:prstGeom>
          <a:ln w="12700">
            <a:miter lim="400000"/>
          </a:ln>
        </p:spPr>
      </p:pic>
      <p:pic>
        <p:nvPicPr>
          <p:cNvPr id="220" name="Tree1.pdf"/>
          <p:cNvPicPr>
            <a:picLocks noChangeAspect="1"/>
          </p:cNvPicPr>
          <p:nvPr/>
        </p:nvPicPr>
        <p:blipFill>
          <a:blip r:embed="rId2">
            <a:extLst/>
          </a:blip>
          <a:stretch>
            <a:fillRect/>
          </a:stretch>
        </p:blipFill>
        <p:spPr>
          <a:xfrm>
            <a:off x="2301618" y="4986449"/>
            <a:ext cx="446485" cy="335400"/>
          </a:xfrm>
          <a:prstGeom prst="rect">
            <a:avLst/>
          </a:prstGeom>
          <a:ln w="12700">
            <a:miter lim="400000"/>
          </a:ln>
        </p:spPr>
      </p:pic>
      <p:pic>
        <p:nvPicPr>
          <p:cNvPr id="221" name="Tree1.pdf"/>
          <p:cNvPicPr>
            <a:picLocks noChangeAspect="1"/>
          </p:cNvPicPr>
          <p:nvPr/>
        </p:nvPicPr>
        <p:blipFill>
          <a:blip r:embed="rId2">
            <a:extLst/>
          </a:blip>
          <a:stretch>
            <a:fillRect/>
          </a:stretch>
        </p:blipFill>
        <p:spPr>
          <a:xfrm>
            <a:off x="5763331" y="4566755"/>
            <a:ext cx="446485" cy="335400"/>
          </a:xfrm>
          <a:prstGeom prst="rect">
            <a:avLst/>
          </a:prstGeom>
          <a:ln w="12700">
            <a:miter lim="400000"/>
          </a:ln>
        </p:spPr>
      </p:pic>
      <p:pic>
        <p:nvPicPr>
          <p:cNvPr id="222" name="Tree1.pdf"/>
          <p:cNvPicPr>
            <a:picLocks noChangeAspect="1"/>
          </p:cNvPicPr>
          <p:nvPr/>
        </p:nvPicPr>
        <p:blipFill>
          <a:blip r:embed="rId2">
            <a:extLst/>
          </a:blip>
          <a:stretch>
            <a:fillRect/>
          </a:stretch>
        </p:blipFill>
        <p:spPr>
          <a:xfrm>
            <a:off x="9060662" y="950231"/>
            <a:ext cx="446484" cy="335400"/>
          </a:xfrm>
          <a:prstGeom prst="rect">
            <a:avLst/>
          </a:prstGeom>
          <a:ln w="12700">
            <a:miter lim="400000"/>
          </a:ln>
        </p:spPr>
      </p:pic>
      <p:pic>
        <p:nvPicPr>
          <p:cNvPr id="223" name="Tree1.pdf"/>
          <p:cNvPicPr>
            <a:picLocks noChangeAspect="1"/>
          </p:cNvPicPr>
          <p:nvPr/>
        </p:nvPicPr>
        <p:blipFill>
          <a:blip r:embed="rId2">
            <a:extLst/>
          </a:blip>
          <a:stretch>
            <a:fillRect/>
          </a:stretch>
        </p:blipFill>
        <p:spPr>
          <a:xfrm>
            <a:off x="4438722" y="1970387"/>
            <a:ext cx="446485" cy="335400"/>
          </a:xfrm>
          <a:prstGeom prst="rect">
            <a:avLst/>
          </a:prstGeom>
          <a:ln w="12700">
            <a:miter lim="400000"/>
          </a:ln>
        </p:spPr>
      </p:pic>
      <p:pic>
        <p:nvPicPr>
          <p:cNvPr id="224" name="Tree4.pdf"/>
          <p:cNvPicPr>
            <a:picLocks noChangeAspect="1"/>
          </p:cNvPicPr>
          <p:nvPr/>
        </p:nvPicPr>
        <p:blipFill>
          <a:blip r:embed="rId5">
            <a:extLst/>
          </a:blip>
          <a:stretch>
            <a:fillRect/>
          </a:stretch>
        </p:blipFill>
        <p:spPr>
          <a:xfrm>
            <a:off x="5438220" y="2568379"/>
            <a:ext cx="446485" cy="335403"/>
          </a:xfrm>
          <a:prstGeom prst="rect">
            <a:avLst/>
          </a:prstGeom>
          <a:ln w="12700">
            <a:miter lim="400000"/>
          </a:ln>
        </p:spPr>
      </p:pic>
      <p:pic>
        <p:nvPicPr>
          <p:cNvPr id="225" name="Tree4.pdf"/>
          <p:cNvPicPr>
            <a:picLocks noChangeAspect="1"/>
          </p:cNvPicPr>
          <p:nvPr/>
        </p:nvPicPr>
        <p:blipFill>
          <a:blip r:embed="rId5">
            <a:extLst/>
          </a:blip>
          <a:stretch>
            <a:fillRect/>
          </a:stretch>
        </p:blipFill>
        <p:spPr>
          <a:xfrm>
            <a:off x="9060662" y="3003376"/>
            <a:ext cx="446484" cy="335403"/>
          </a:xfrm>
          <a:prstGeom prst="rect">
            <a:avLst/>
          </a:prstGeom>
          <a:ln w="12700">
            <a:miter lim="400000"/>
          </a:ln>
        </p:spPr>
      </p:pic>
      <p:pic>
        <p:nvPicPr>
          <p:cNvPr id="226" name="Tree5.pdf"/>
          <p:cNvPicPr>
            <a:picLocks noChangeAspect="1"/>
          </p:cNvPicPr>
          <p:nvPr/>
        </p:nvPicPr>
        <p:blipFill>
          <a:blip r:embed="rId6">
            <a:extLst/>
          </a:blip>
          <a:stretch>
            <a:fillRect/>
          </a:stretch>
        </p:blipFill>
        <p:spPr>
          <a:xfrm>
            <a:off x="8855278" y="5035551"/>
            <a:ext cx="446484" cy="372163"/>
          </a:xfrm>
          <a:prstGeom prst="rect">
            <a:avLst/>
          </a:prstGeom>
          <a:ln w="12700">
            <a:miter lim="400000"/>
          </a:ln>
        </p:spPr>
      </p:pic>
      <p:pic>
        <p:nvPicPr>
          <p:cNvPr id="227" name="Tree5.pdf"/>
          <p:cNvPicPr>
            <a:picLocks noChangeAspect="1"/>
          </p:cNvPicPr>
          <p:nvPr/>
        </p:nvPicPr>
        <p:blipFill>
          <a:blip r:embed="rId6">
            <a:extLst/>
          </a:blip>
          <a:stretch>
            <a:fillRect/>
          </a:stretch>
        </p:blipFill>
        <p:spPr>
          <a:xfrm>
            <a:off x="2077971" y="3701928"/>
            <a:ext cx="446485" cy="372163"/>
          </a:xfrm>
          <a:prstGeom prst="rect">
            <a:avLst/>
          </a:prstGeom>
          <a:ln w="12700">
            <a:miter lim="400000"/>
          </a:ln>
        </p:spPr>
      </p:pic>
      <p:pic>
        <p:nvPicPr>
          <p:cNvPr id="228" name="Tree2.pdf"/>
          <p:cNvPicPr>
            <a:picLocks noChangeAspect="1"/>
          </p:cNvPicPr>
          <p:nvPr/>
        </p:nvPicPr>
        <p:blipFill>
          <a:blip r:embed="rId3">
            <a:extLst/>
          </a:blip>
          <a:stretch>
            <a:fillRect/>
          </a:stretch>
        </p:blipFill>
        <p:spPr>
          <a:xfrm>
            <a:off x="5284530" y="3602681"/>
            <a:ext cx="446485" cy="369879"/>
          </a:xfrm>
          <a:prstGeom prst="rect">
            <a:avLst/>
          </a:prstGeom>
          <a:ln w="12700">
            <a:miter lim="400000"/>
          </a:ln>
        </p:spPr>
      </p:pic>
      <p:pic>
        <p:nvPicPr>
          <p:cNvPr id="229" name="Tree2.pdf"/>
          <p:cNvPicPr>
            <a:picLocks noChangeAspect="1"/>
          </p:cNvPicPr>
          <p:nvPr/>
        </p:nvPicPr>
        <p:blipFill>
          <a:blip r:embed="rId3">
            <a:extLst/>
          </a:blip>
          <a:stretch>
            <a:fillRect/>
          </a:stretch>
        </p:blipFill>
        <p:spPr>
          <a:xfrm>
            <a:off x="7427654" y="3014685"/>
            <a:ext cx="446485" cy="369879"/>
          </a:xfrm>
          <a:prstGeom prst="rect">
            <a:avLst/>
          </a:prstGeom>
          <a:ln w="12700">
            <a:miter lim="400000"/>
          </a:ln>
        </p:spPr>
      </p:pic>
      <p:pic>
        <p:nvPicPr>
          <p:cNvPr id="230" name="Tree2.pdf"/>
          <p:cNvPicPr>
            <a:picLocks noChangeAspect="1"/>
          </p:cNvPicPr>
          <p:nvPr/>
        </p:nvPicPr>
        <p:blipFill>
          <a:blip r:embed="rId3">
            <a:extLst/>
          </a:blip>
          <a:stretch>
            <a:fillRect/>
          </a:stretch>
        </p:blipFill>
        <p:spPr>
          <a:xfrm>
            <a:off x="4230826" y="5002849"/>
            <a:ext cx="446485" cy="369879"/>
          </a:xfrm>
          <a:prstGeom prst="rect">
            <a:avLst/>
          </a:prstGeom>
          <a:ln w="12700">
            <a:miter lim="400000"/>
          </a:ln>
        </p:spPr>
      </p:pic>
      <p:pic>
        <p:nvPicPr>
          <p:cNvPr id="231" name="Tree4.pdf"/>
          <p:cNvPicPr>
            <a:picLocks noChangeAspect="1"/>
          </p:cNvPicPr>
          <p:nvPr/>
        </p:nvPicPr>
        <p:blipFill>
          <a:blip r:embed="rId5">
            <a:extLst/>
          </a:blip>
          <a:stretch>
            <a:fillRect/>
          </a:stretch>
        </p:blipFill>
        <p:spPr>
          <a:xfrm>
            <a:off x="4060034" y="2812519"/>
            <a:ext cx="446484" cy="335403"/>
          </a:xfrm>
          <a:prstGeom prst="rect">
            <a:avLst/>
          </a:prstGeom>
          <a:ln w="12700">
            <a:miter lim="400000"/>
          </a:ln>
        </p:spPr>
      </p:pic>
      <p:pic>
        <p:nvPicPr>
          <p:cNvPr id="232" name="Tree4.pdf"/>
          <p:cNvPicPr>
            <a:picLocks noChangeAspect="1"/>
          </p:cNvPicPr>
          <p:nvPr/>
        </p:nvPicPr>
        <p:blipFill>
          <a:blip r:embed="rId5">
            <a:extLst/>
          </a:blip>
          <a:stretch>
            <a:fillRect/>
          </a:stretch>
        </p:blipFill>
        <p:spPr>
          <a:xfrm>
            <a:off x="1836542" y="1759275"/>
            <a:ext cx="446484" cy="335403"/>
          </a:xfrm>
          <a:prstGeom prst="rect">
            <a:avLst/>
          </a:prstGeom>
          <a:ln w="12700">
            <a:miter lim="400000"/>
          </a:ln>
        </p:spPr>
      </p:pic>
      <p:pic>
        <p:nvPicPr>
          <p:cNvPr id="233" name="Tree6.pdf"/>
          <p:cNvPicPr>
            <a:picLocks noChangeAspect="1"/>
          </p:cNvPicPr>
          <p:nvPr/>
        </p:nvPicPr>
        <p:blipFill>
          <a:blip r:embed="rId7">
            <a:extLst/>
          </a:blip>
          <a:stretch>
            <a:fillRect/>
          </a:stretch>
        </p:blipFill>
        <p:spPr>
          <a:xfrm>
            <a:off x="6869251" y="1278766"/>
            <a:ext cx="446485" cy="348252"/>
          </a:xfrm>
          <a:prstGeom prst="rect">
            <a:avLst/>
          </a:prstGeom>
          <a:ln w="12700">
            <a:miter lim="400000"/>
          </a:ln>
        </p:spPr>
      </p:pic>
      <p:pic>
        <p:nvPicPr>
          <p:cNvPr id="234" name="Tree3.pdf"/>
          <p:cNvPicPr>
            <a:picLocks noChangeAspect="1"/>
          </p:cNvPicPr>
          <p:nvPr/>
        </p:nvPicPr>
        <p:blipFill>
          <a:blip r:embed="rId4">
            <a:extLst/>
          </a:blip>
          <a:stretch>
            <a:fillRect/>
          </a:stretch>
        </p:blipFill>
        <p:spPr>
          <a:xfrm>
            <a:off x="8725852" y="1970391"/>
            <a:ext cx="446485" cy="348251"/>
          </a:xfrm>
          <a:prstGeom prst="rect">
            <a:avLst/>
          </a:prstGeom>
          <a:ln w="12700">
            <a:miter lim="400000"/>
          </a:ln>
        </p:spPr>
      </p:pic>
      <p:pic>
        <p:nvPicPr>
          <p:cNvPr id="235" name="Tree3.pdf"/>
          <p:cNvPicPr>
            <a:picLocks noChangeAspect="1"/>
          </p:cNvPicPr>
          <p:nvPr/>
        </p:nvPicPr>
        <p:blipFill>
          <a:blip r:embed="rId4">
            <a:extLst/>
          </a:blip>
          <a:stretch>
            <a:fillRect/>
          </a:stretch>
        </p:blipFill>
        <p:spPr>
          <a:xfrm>
            <a:off x="8725852" y="3909439"/>
            <a:ext cx="446485" cy="348251"/>
          </a:xfrm>
          <a:prstGeom prst="rect">
            <a:avLst/>
          </a:prstGeom>
          <a:ln w="12700">
            <a:miter lim="400000"/>
          </a:ln>
        </p:spPr>
      </p:pic>
    </p:spTree>
    <p:extLst>
      <p:ext uri="{BB962C8B-B14F-4D97-AF65-F5344CB8AC3E}">
        <p14:creationId xmlns:p14="http://schemas.microsoft.com/office/powerpoint/2010/main" val="2999384861"/>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90600" y="5175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Networks of Bipartitions: </a:t>
            </a:r>
            <a:r>
              <a:rPr lang="en-US" dirty="0" err="1"/>
              <a:t>Covariances</a:t>
            </a:r>
            <a:endParaRPr lang="en-US" dirty="0"/>
          </a:p>
        </p:txBody>
      </p:sp>
      <p:pic>
        <p:nvPicPr>
          <p:cNvPr id="5" name="Picture 4"/>
          <p:cNvPicPr>
            <a:picLocks noChangeAspect="1"/>
          </p:cNvPicPr>
          <p:nvPr/>
        </p:nvPicPr>
        <p:blipFill>
          <a:blip r:embed="rId2"/>
          <a:stretch>
            <a:fillRect/>
          </a:stretch>
        </p:blipFill>
        <p:spPr>
          <a:xfrm>
            <a:off x="1106448" y="1843093"/>
            <a:ext cx="9694393" cy="4508415"/>
          </a:xfrm>
          <a:prstGeom prst="rect">
            <a:avLst/>
          </a:prstGeom>
        </p:spPr>
      </p:pic>
    </p:spTree>
    <p:extLst>
      <p:ext uri="{BB962C8B-B14F-4D97-AF65-F5344CB8AC3E}">
        <p14:creationId xmlns:p14="http://schemas.microsoft.com/office/powerpoint/2010/main" val="2192854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xfrm>
            <a:off x="2193733" y="178598"/>
            <a:ext cx="7804547" cy="1094340"/>
          </a:xfrm>
          <a:prstGeom prst="rect">
            <a:avLst/>
          </a:prstGeom>
        </p:spPr>
        <p:txBody>
          <a:bodyPr/>
          <a:lstStyle/>
          <a:p>
            <a:r>
              <a:t>Bipartition Covariances</a:t>
            </a:r>
          </a:p>
        </p:txBody>
      </p:sp>
      <p:pic>
        <p:nvPicPr>
          <p:cNvPr id="302" name="BipartitionVCVFigure.pdf"/>
          <p:cNvPicPr>
            <a:picLocks noChangeAspect="1"/>
          </p:cNvPicPr>
          <p:nvPr/>
        </p:nvPicPr>
        <p:blipFill>
          <a:blip r:embed="rId2">
            <a:extLst/>
          </a:blip>
          <a:stretch>
            <a:fillRect/>
          </a:stretch>
        </p:blipFill>
        <p:spPr>
          <a:xfrm>
            <a:off x="3478713" y="1307054"/>
            <a:ext cx="5234599" cy="5139036"/>
          </a:xfrm>
          <a:prstGeom prst="rect">
            <a:avLst/>
          </a:prstGeom>
          <a:ln w="12700">
            <a:miter lim="400000"/>
          </a:ln>
        </p:spPr>
      </p:pic>
      <p:sp>
        <p:nvSpPr>
          <p:cNvPr id="303" name="Shape 303"/>
          <p:cNvSpPr/>
          <p:nvPr/>
        </p:nvSpPr>
        <p:spPr>
          <a:xfrm>
            <a:off x="3354597" y="1178732"/>
            <a:ext cx="2930647" cy="2683825"/>
          </a:xfrm>
          <a:prstGeom prst="rect">
            <a:avLst/>
          </a:prstGeom>
          <a:solidFill>
            <a:srgbClr val="FFFFFF"/>
          </a:solidFill>
          <a:ln w="12700">
            <a:miter lim="400000"/>
          </a:ln>
        </p:spPr>
        <p:txBody>
          <a:bodyPr lIns="35719" tIns="35719" rIns="35719" bIns="35719" anchor="ctr"/>
          <a:lstStyle/>
          <a:p>
            <a:pPr>
              <a:defRPr sz="2400">
                <a:solidFill>
                  <a:srgbClr val="FFFFFF"/>
                </a:solidFill>
              </a:defRPr>
            </a:pPr>
            <a:endParaRPr sz="1687"/>
          </a:p>
        </p:txBody>
      </p:sp>
      <p:sp>
        <p:nvSpPr>
          <p:cNvPr id="304" name="Shape 304"/>
          <p:cNvSpPr/>
          <p:nvPr/>
        </p:nvSpPr>
        <p:spPr>
          <a:xfrm>
            <a:off x="3354590" y="3848708"/>
            <a:ext cx="5482828" cy="2683825"/>
          </a:xfrm>
          <a:prstGeom prst="rect">
            <a:avLst/>
          </a:prstGeom>
          <a:solidFill>
            <a:srgbClr val="FFFFFF"/>
          </a:solidFill>
          <a:ln w="12700">
            <a:miter lim="400000"/>
          </a:ln>
        </p:spPr>
        <p:txBody>
          <a:bodyPr lIns="35719" tIns="35719" rIns="35719" bIns="35719" anchor="ctr"/>
          <a:lstStyle/>
          <a:p>
            <a:pPr>
              <a:defRPr sz="2400">
                <a:solidFill>
                  <a:srgbClr val="FFFFFF"/>
                </a:solidFill>
              </a:defRPr>
            </a:pPr>
            <a:endParaRPr sz="1687"/>
          </a:p>
        </p:txBody>
      </p:sp>
      <p:sp>
        <p:nvSpPr>
          <p:cNvPr id="305" name="Shape 305"/>
          <p:cNvSpPr/>
          <p:nvPr/>
        </p:nvSpPr>
        <p:spPr>
          <a:xfrm flipV="1">
            <a:off x="8256996" y="1787361"/>
            <a:ext cx="1" cy="911175"/>
          </a:xfrm>
          <a:prstGeom prst="line">
            <a:avLst/>
          </a:prstGeom>
          <a:ln w="127000">
            <a:solidFill>
              <a:srgbClr val="00B0F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06" name="Shape 306"/>
          <p:cNvSpPr/>
          <p:nvPr/>
        </p:nvSpPr>
        <p:spPr>
          <a:xfrm flipV="1">
            <a:off x="6965168" y="2436246"/>
            <a:ext cx="1" cy="417821"/>
          </a:xfrm>
          <a:prstGeom prst="line">
            <a:avLst/>
          </a:prstGeom>
          <a:ln w="127000">
            <a:solidFill>
              <a:srgbClr val="FFA737"/>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Tree>
    <p:extLst>
      <p:ext uri="{BB962C8B-B14F-4D97-AF65-F5344CB8AC3E}">
        <p14:creationId xmlns:p14="http://schemas.microsoft.com/office/powerpoint/2010/main" val="1042076185"/>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2193733" y="178598"/>
            <a:ext cx="7804547" cy="1094340"/>
          </a:xfrm>
          <a:prstGeom prst="rect">
            <a:avLst/>
          </a:prstGeom>
        </p:spPr>
        <p:txBody>
          <a:bodyPr/>
          <a:lstStyle/>
          <a:p>
            <a:r>
              <a:t>Bipartition Covariances</a:t>
            </a:r>
          </a:p>
        </p:txBody>
      </p:sp>
      <p:pic>
        <p:nvPicPr>
          <p:cNvPr id="309" name="BipartitionVCVFigure.pdf"/>
          <p:cNvPicPr>
            <a:picLocks noChangeAspect="1"/>
          </p:cNvPicPr>
          <p:nvPr/>
        </p:nvPicPr>
        <p:blipFill>
          <a:blip r:embed="rId2">
            <a:extLst/>
          </a:blip>
          <a:stretch>
            <a:fillRect/>
          </a:stretch>
        </p:blipFill>
        <p:spPr>
          <a:xfrm>
            <a:off x="3478713" y="1307054"/>
            <a:ext cx="5234599" cy="5139036"/>
          </a:xfrm>
          <a:prstGeom prst="rect">
            <a:avLst/>
          </a:prstGeom>
          <a:ln w="12700">
            <a:miter lim="400000"/>
          </a:ln>
        </p:spPr>
      </p:pic>
      <p:sp>
        <p:nvSpPr>
          <p:cNvPr id="310" name="Shape 310"/>
          <p:cNvSpPr/>
          <p:nvPr/>
        </p:nvSpPr>
        <p:spPr>
          <a:xfrm>
            <a:off x="3354590" y="3848708"/>
            <a:ext cx="5482828" cy="2683825"/>
          </a:xfrm>
          <a:prstGeom prst="rect">
            <a:avLst/>
          </a:prstGeom>
          <a:solidFill>
            <a:srgbClr val="FFFFFF"/>
          </a:solidFill>
          <a:ln w="12700">
            <a:miter lim="400000"/>
          </a:ln>
        </p:spPr>
        <p:txBody>
          <a:bodyPr lIns="35719" tIns="35719" rIns="35719" bIns="35719" anchor="ctr"/>
          <a:lstStyle/>
          <a:p>
            <a:pPr>
              <a:defRPr sz="2400">
                <a:solidFill>
                  <a:srgbClr val="FFFFFF"/>
                </a:solidFill>
              </a:defRPr>
            </a:pPr>
            <a:endParaRPr sz="1687"/>
          </a:p>
        </p:txBody>
      </p:sp>
      <p:sp>
        <p:nvSpPr>
          <p:cNvPr id="311" name="Shape 311"/>
          <p:cNvSpPr/>
          <p:nvPr/>
        </p:nvSpPr>
        <p:spPr>
          <a:xfrm flipV="1">
            <a:off x="8256996" y="1787361"/>
            <a:ext cx="1" cy="911175"/>
          </a:xfrm>
          <a:prstGeom prst="line">
            <a:avLst/>
          </a:prstGeom>
          <a:ln w="127000">
            <a:solidFill>
              <a:srgbClr val="00B0F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12" name="Shape 312"/>
          <p:cNvSpPr/>
          <p:nvPr/>
        </p:nvSpPr>
        <p:spPr>
          <a:xfrm flipV="1">
            <a:off x="6965168" y="2436246"/>
            <a:ext cx="1" cy="417821"/>
          </a:xfrm>
          <a:prstGeom prst="line">
            <a:avLst/>
          </a:prstGeom>
          <a:ln w="127000">
            <a:solidFill>
              <a:srgbClr val="FFA737"/>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13" name="Shape 313"/>
          <p:cNvSpPr/>
          <p:nvPr/>
        </p:nvSpPr>
        <p:spPr>
          <a:xfrm>
            <a:off x="4009217" y="1984364"/>
            <a:ext cx="287039" cy="1"/>
          </a:xfrm>
          <a:prstGeom prst="line">
            <a:avLst/>
          </a:prstGeom>
          <a:ln w="127000">
            <a:solidFill>
              <a:srgbClr val="FFA737"/>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14" name="Shape 314"/>
          <p:cNvSpPr/>
          <p:nvPr/>
        </p:nvSpPr>
        <p:spPr>
          <a:xfrm>
            <a:off x="4009217" y="2894212"/>
            <a:ext cx="287039" cy="1"/>
          </a:xfrm>
          <a:prstGeom prst="line">
            <a:avLst/>
          </a:prstGeom>
          <a:ln w="127000">
            <a:solidFill>
              <a:srgbClr val="00B0F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Tree>
    <p:extLst>
      <p:ext uri="{BB962C8B-B14F-4D97-AF65-F5344CB8AC3E}">
        <p14:creationId xmlns:p14="http://schemas.microsoft.com/office/powerpoint/2010/main" val="3342871720"/>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p:cNvSpPr>
          <p:nvPr>
            <p:ph type="title"/>
          </p:nvPr>
        </p:nvSpPr>
        <p:spPr>
          <a:xfrm>
            <a:off x="2193733" y="178598"/>
            <a:ext cx="7804547" cy="1094340"/>
          </a:xfrm>
          <a:prstGeom prst="rect">
            <a:avLst/>
          </a:prstGeom>
        </p:spPr>
        <p:txBody>
          <a:bodyPr/>
          <a:lstStyle/>
          <a:p>
            <a:r>
              <a:t>Bipartition Covariances</a:t>
            </a:r>
          </a:p>
        </p:txBody>
      </p:sp>
      <p:pic>
        <p:nvPicPr>
          <p:cNvPr id="317" name="BipartitionVCVFigure.pdf"/>
          <p:cNvPicPr>
            <a:picLocks noChangeAspect="1"/>
          </p:cNvPicPr>
          <p:nvPr/>
        </p:nvPicPr>
        <p:blipFill>
          <a:blip r:embed="rId2">
            <a:extLst/>
          </a:blip>
          <a:stretch>
            <a:fillRect/>
          </a:stretch>
        </p:blipFill>
        <p:spPr>
          <a:xfrm>
            <a:off x="3478713" y="1307054"/>
            <a:ext cx="5234599" cy="5139036"/>
          </a:xfrm>
          <a:prstGeom prst="rect">
            <a:avLst/>
          </a:prstGeom>
          <a:ln w="12700">
            <a:miter lim="400000"/>
          </a:ln>
        </p:spPr>
      </p:pic>
      <p:sp>
        <p:nvSpPr>
          <p:cNvPr id="318" name="Shape 318"/>
          <p:cNvSpPr/>
          <p:nvPr/>
        </p:nvSpPr>
        <p:spPr>
          <a:xfrm flipV="1">
            <a:off x="8256996" y="1787361"/>
            <a:ext cx="1" cy="911175"/>
          </a:xfrm>
          <a:prstGeom prst="line">
            <a:avLst/>
          </a:prstGeom>
          <a:ln w="127000">
            <a:solidFill>
              <a:srgbClr val="00B0F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19" name="Shape 319"/>
          <p:cNvSpPr/>
          <p:nvPr/>
        </p:nvSpPr>
        <p:spPr>
          <a:xfrm flipV="1">
            <a:off x="6965168" y="2436246"/>
            <a:ext cx="1" cy="417821"/>
          </a:xfrm>
          <a:prstGeom prst="line">
            <a:avLst/>
          </a:prstGeom>
          <a:ln w="127000">
            <a:solidFill>
              <a:srgbClr val="FFA737"/>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20" name="Shape 320"/>
          <p:cNvSpPr/>
          <p:nvPr/>
        </p:nvSpPr>
        <p:spPr>
          <a:xfrm>
            <a:off x="4009217" y="1984364"/>
            <a:ext cx="287039" cy="1"/>
          </a:xfrm>
          <a:prstGeom prst="line">
            <a:avLst/>
          </a:prstGeom>
          <a:ln w="127000">
            <a:solidFill>
              <a:srgbClr val="FFA737"/>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21" name="Shape 321"/>
          <p:cNvSpPr/>
          <p:nvPr/>
        </p:nvSpPr>
        <p:spPr>
          <a:xfrm>
            <a:off x="4009217" y="2894212"/>
            <a:ext cx="287039" cy="1"/>
          </a:xfrm>
          <a:prstGeom prst="line">
            <a:avLst/>
          </a:prstGeom>
          <a:ln w="127000">
            <a:solidFill>
              <a:srgbClr val="00B0F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22" name="Shape 322"/>
          <p:cNvSpPr/>
          <p:nvPr/>
        </p:nvSpPr>
        <p:spPr>
          <a:xfrm>
            <a:off x="4009217" y="4622634"/>
            <a:ext cx="287039" cy="1"/>
          </a:xfrm>
          <a:prstGeom prst="line">
            <a:avLst/>
          </a:prstGeom>
          <a:ln w="127000">
            <a:solidFill>
              <a:srgbClr val="FFA737"/>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23" name="Shape 323"/>
          <p:cNvSpPr/>
          <p:nvPr/>
        </p:nvSpPr>
        <p:spPr>
          <a:xfrm>
            <a:off x="5259373" y="4622634"/>
            <a:ext cx="287039" cy="1"/>
          </a:xfrm>
          <a:prstGeom prst="line">
            <a:avLst/>
          </a:prstGeom>
          <a:ln w="127000">
            <a:solidFill>
              <a:srgbClr val="FFA737"/>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24" name="Shape 324"/>
          <p:cNvSpPr/>
          <p:nvPr/>
        </p:nvSpPr>
        <p:spPr>
          <a:xfrm>
            <a:off x="4009217" y="5516564"/>
            <a:ext cx="287039" cy="1"/>
          </a:xfrm>
          <a:prstGeom prst="line">
            <a:avLst/>
          </a:prstGeom>
          <a:ln w="127000">
            <a:solidFill>
              <a:srgbClr val="00B0F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25" name="Shape 325"/>
          <p:cNvSpPr/>
          <p:nvPr/>
        </p:nvSpPr>
        <p:spPr>
          <a:xfrm>
            <a:off x="6539295" y="5525492"/>
            <a:ext cx="287039" cy="1"/>
          </a:xfrm>
          <a:prstGeom prst="line">
            <a:avLst/>
          </a:prstGeom>
          <a:ln w="127000">
            <a:solidFill>
              <a:schemeClr val="accent1">
                <a:satOff val="-3355"/>
                <a:lumOff val="26614"/>
              </a:schemeClr>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Tree>
    <p:extLst>
      <p:ext uri="{BB962C8B-B14F-4D97-AF65-F5344CB8AC3E}">
        <p14:creationId xmlns:p14="http://schemas.microsoft.com/office/powerpoint/2010/main" val="964207020"/>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652" y="1318571"/>
            <a:ext cx="6836707" cy="5667768"/>
          </a:xfrm>
          <a:prstGeom prst="rect">
            <a:avLst/>
          </a:prstGeom>
        </p:spPr>
      </p:pic>
      <p:sp>
        <p:nvSpPr>
          <p:cNvPr id="6" name="Title 1"/>
          <p:cNvSpPr>
            <a:spLocks noGrp="1"/>
          </p:cNvSpPr>
          <p:nvPr>
            <p:ph type="title"/>
          </p:nvPr>
        </p:nvSpPr>
        <p:spPr>
          <a:xfrm>
            <a:off x="629657" y="365131"/>
            <a:ext cx="11562347" cy="1325563"/>
          </a:xfrm>
        </p:spPr>
        <p:txBody>
          <a:bodyPr/>
          <a:lstStyle/>
          <a:p>
            <a:r>
              <a:rPr lang="en-US" dirty="0" smtClean="0"/>
              <a:t>Networks of Bipartitions: Covariance Edge Weights</a:t>
            </a:r>
            <a:endParaRPr lang="en-US" dirty="0"/>
          </a:p>
        </p:txBody>
      </p:sp>
      <p:sp>
        <p:nvSpPr>
          <p:cNvPr id="8" name="Slide Number Placeholder 7"/>
          <p:cNvSpPr>
            <a:spLocks noGrp="1"/>
          </p:cNvSpPr>
          <p:nvPr>
            <p:ph type="sldNum" sz="quarter" idx="12"/>
          </p:nvPr>
        </p:nvSpPr>
        <p:spPr/>
        <p:txBody>
          <a:bodyPr/>
          <a:lstStyle/>
          <a:p>
            <a:fld id="{C78632A9-1B2C-46F7-945C-5C72C280A5D0}" type="slidenum">
              <a:rPr lang="en-US" smtClean="0"/>
              <a:t>44</a:t>
            </a:fld>
            <a:endParaRPr lang="en-US"/>
          </a:p>
        </p:txBody>
      </p:sp>
    </p:spTree>
    <p:extLst>
      <p:ext uri="{BB962C8B-B14F-4D97-AF65-F5344CB8AC3E}">
        <p14:creationId xmlns:p14="http://schemas.microsoft.com/office/powerpoint/2010/main" val="34168918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78632A9-1B2C-46F7-945C-5C72C280A5D0}"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394" y="1300219"/>
            <a:ext cx="9465231" cy="5446613"/>
          </a:xfrm>
          <a:prstGeom prst="rect">
            <a:avLst/>
          </a:prstGeom>
        </p:spPr>
      </p:pic>
      <p:sp>
        <p:nvSpPr>
          <p:cNvPr id="8" name="Title 1"/>
          <p:cNvSpPr txBox="1">
            <a:spLocks/>
          </p:cNvSpPr>
          <p:nvPr/>
        </p:nvSpPr>
        <p:spPr>
          <a:xfrm>
            <a:off x="629657" y="365131"/>
            <a:ext cx="115623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Networks of Bipartitions: Covariance Edge Weights</a:t>
            </a:r>
            <a:endParaRPr lang="en-US" dirty="0"/>
          </a:p>
        </p:txBody>
      </p:sp>
    </p:spTree>
    <p:extLst>
      <p:ext uri="{BB962C8B-B14F-4D97-AF65-F5344CB8AC3E}">
        <p14:creationId xmlns:p14="http://schemas.microsoft.com/office/powerpoint/2010/main" val="3327419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9" y="365131"/>
            <a:ext cx="11161295" cy="1325563"/>
          </a:xfrm>
        </p:spPr>
        <p:txBody>
          <a:bodyPr/>
          <a:lstStyle/>
          <a:p>
            <a:r>
              <a:rPr lang="en-US" dirty="0" smtClean="0"/>
              <a:t>Networks of Bipartitions: Community Detection</a:t>
            </a:r>
            <a:endParaRPr lang="en-US" dirty="0"/>
          </a:p>
        </p:txBody>
      </p:sp>
      <p:sp>
        <p:nvSpPr>
          <p:cNvPr id="6" name="Slide Number Placeholder 5"/>
          <p:cNvSpPr>
            <a:spLocks noGrp="1"/>
          </p:cNvSpPr>
          <p:nvPr>
            <p:ph type="sldNum" sz="quarter" idx="12"/>
          </p:nvPr>
        </p:nvSpPr>
        <p:spPr/>
        <p:txBody>
          <a:bodyPr/>
          <a:lstStyle/>
          <a:p>
            <a:fld id="{C78632A9-1B2C-46F7-945C-5C72C280A5D0}" type="slidenum">
              <a:rPr lang="en-US" smtClean="0"/>
              <a:t>46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394" y="1300219"/>
            <a:ext cx="9465231" cy="5446613"/>
          </a:xfrm>
          <a:prstGeom prst="rect">
            <a:avLst/>
          </a:prstGeom>
        </p:spPr>
      </p:pic>
      <p:sp>
        <p:nvSpPr>
          <p:cNvPr id="4" name="Oval 3"/>
          <p:cNvSpPr/>
          <p:nvPr/>
        </p:nvSpPr>
        <p:spPr>
          <a:xfrm rot="1543550">
            <a:off x="4585242" y="1793334"/>
            <a:ext cx="2839452" cy="1698093"/>
          </a:xfrm>
          <a:prstGeom prst="ellipse">
            <a:avLst/>
          </a:prstGeom>
          <a:solidFill>
            <a:srgbClr val="5B9BD5">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838712">
            <a:off x="1505236" y="3213456"/>
            <a:ext cx="6963517" cy="1698093"/>
          </a:xfrm>
          <a:prstGeom prst="ellipse">
            <a:avLst/>
          </a:prstGeom>
          <a:solidFill>
            <a:srgbClr val="FF0000">
              <a:alpha val="21961"/>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856547" y="1506022"/>
            <a:ext cx="1558720" cy="369332"/>
          </a:xfrm>
          <a:prstGeom prst="rect">
            <a:avLst/>
          </a:prstGeom>
          <a:noFill/>
        </p:spPr>
        <p:txBody>
          <a:bodyPr wrap="square" rtlCol="0">
            <a:spAutoFit/>
          </a:bodyPr>
          <a:lstStyle/>
          <a:p>
            <a:r>
              <a:rPr lang="en-US" dirty="0"/>
              <a:t>Community 1</a:t>
            </a:r>
          </a:p>
        </p:txBody>
      </p:sp>
      <p:sp>
        <p:nvSpPr>
          <p:cNvPr id="11" name="TextBox 10"/>
          <p:cNvSpPr txBox="1"/>
          <p:nvPr/>
        </p:nvSpPr>
        <p:spPr>
          <a:xfrm>
            <a:off x="7915104" y="4642254"/>
            <a:ext cx="1558720" cy="369332"/>
          </a:xfrm>
          <a:prstGeom prst="rect">
            <a:avLst/>
          </a:prstGeom>
          <a:noFill/>
        </p:spPr>
        <p:txBody>
          <a:bodyPr wrap="square" rtlCol="0">
            <a:spAutoFit/>
          </a:bodyPr>
          <a:lstStyle/>
          <a:p>
            <a:r>
              <a:rPr lang="en-US" dirty="0"/>
              <a:t>Community 2</a:t>
            </a:r>
          </a:p>
        </p:txBody>
      </p:sp>
      <p:cxnSp>
        <p:nvCxnSpPr>
          <p:cNvPr id="15" name="Straight Arrow Connector 14"/>
          <p:cNvCxnSpPr/>
          <p:nvPr/>
        </p:nvCxnSpPr>
        <p:spPr>
          <a:xfrm flipH="1">
            <a:off x="6978323" y="1875360"/>
            <a:ext cx="449179" cy="3705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052224" y="5043675"/>
            <a:ext cx="449179" cy="3705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4891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for Community Detection</a:t>
            </a:r>
            <a:endParaRPr lang="en-US" dirty="0"/>
          </a:p>
        </p:txBody>
      </p:sp>
      <p:pic>
        <p:nvPicPr>
          <p:cNvPr id="18" name="Picture 17"/>
          <p:cNvPicPr>
            <a:picLocks noChangeAspect="1"/>
          </p:cNvPicPr>
          <p:nvPr/>
        </p:nvPicPr>
        <p:blipFill rotWithShape="1">
          <a:blip r:embed="rId3"/>
          <a:srcRect b="11528"/>
          <a:stretch/>
        </p:blipFill>
        <p:spPr>
          <a:xfrm>
            <a:off x="838205" y="1567819"/>
            <a:ext cx="8718036" cy="4341919"/>
          </a:xfrm>
          <a:prstGeom prst="rect">
            <a:avLst/>
          </a:prstGeom>
        </p:spPr>
      </p:pic>
      <p:sp>
        <p:nvSpPr>
          <p:cNvPr id="3" name="Slide Number Placeholder 2"/>
          <p:cNvSpPr>
            <a:spLocks noGrp="1"/>
          </p:cNvSpPr>
          <p:nvPr>
            <p:ph type="sldNum" sz="quarter" idx="12"/>
          </p:nvPr>
        </p:nvSpPr>
        <p:spPr/>
        <p:txBody>
          <a:bodyPr/>
          <a:lstStyle/>
          <a:p>
            <a:fld id="{C78632A9-1B2C-46F7-945C-5C72C280A5D0}" type="slidenum">
              <a:rPr lang="en-US" smtClean="0"/>
              <a:t>47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959741" y="2749979"/>
                <a:ext cx="8751187" cy="988797"/>
              </a:xfrm>
              <a:prstGeom prst="rect">
                <a:avLst/>
              </a:prstGeom>
              <a:solidFill>
                <a:schemeClr val="bg1"/>
              </a:solidFill>
            </p:spPr>
            <p:txBody>
              <a:bodyPr wrap="square" rtlCol="0">
                <a:spAutoFit/>
              </a:bodyPr>
              <a:lstStyle/>
              <a:p>
                <a:pPr marL="342874" indent="-342874">
                  <a:buFont typeface="Arial" panose="020B0604020202020204" pitchFamily="34" charset="0"/>
                  <a:buChar char="•"/>
                </a:pP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𝑖𝑗</m:t>
                        </m:r>
                      </m:sub>
                    </m:sSub>
                  </m:oMath>
                </a14:m>
                <a:r>
                  <a:rPr lang="en-US" sz="2800" dirty="0">
                    <a:latin typeface="Arial" panose="020B0604020202020204" pitchFamily="34" charset="0"/>
                    <a:cs typeface="Arial" panose="020B0604020202020204" pitchFamily="34" charset="0"/>
                  </a:rPr>
                  <a:t> is the edge weight between node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 and</a:t>
                </a:r>
              </a:p>
              <a:p>
                <a:r>
                  <a:rPr lang="en-US" sz="2800" dirty="0">
                    <a:latin typeface="Arial" panose="020B0604020202020204" pitchFamily="34" charset="0"/>
                    <a:cs typeface="Arial" panose="020B0604020202020204" pitchFamily="34" charset="0"/>
                  </a:rPr>
                  <a:t>   node j</a:t>
                </a:r>
              </a:p>
            </p:txBody>
          </p:sp>
        </mc:Choice>
        <mc:Fallback xmlns="">
          <p:sp>
            <p:nvSpPr>
              <p:cNvPr id="5" name="TextBox 4"/>
              <p:cNvSpPr txBox="1">
                <a:spLocks noRot="1" noChangeAspect="1" noMove="1" noResize="1" noEditPoints="1" noAdjustHandles="1" noChangeArrowheads="1" noChangeShapeType="1" noTextEdit="1"/>
              </p:cNvSpPr>
              <p:nvPr/>
            </p:nvSpPr>
            <p:spPr>
              <a:xfrm>
                <a:off x="959741" y="2749979"/>
                <a:ext cx="8751187" cy="988797"/>
              </a:xfrm>
              <a:prstGeom prst="rect">
                <a:avLst/>
              </a:prstGeom>
              <a:blipFill rotWithShape="0">
                <a:blip r:embed="rId4"/>
                <a:stretch>
                  <a:fillRect t="-6790" b="-16049"/>
                </a:stretch>
              </a:blipFill>
            </p:spPr>
            <p:txBody>
              <a:bodyPr/>
              <a:lstStyle/>
              <a:p>
                <a:r>
                  <a:rPr lang="en-US">
                    <a:noFill/>
                  </a:rPr>
                  <a:t> </a:t>
                </a:r>
              </a:p>
            </p:txBody>
          </p:sp>
        </mc:Fallback>
      </mc:AlternateContent>
      <p:pic>
        <p:nvPicPr>
          <p:cNvPr id="7" name="Picture 6"/>
          <p:cNvPicPr>
            <a:picLocks noChangeAspect="1"/>
          </p:cNvPicPr>
          <p:nvPr/>
        </p:nvPicPr>
        <p:blipFill rotWithShape="1">
          <a:blip r:embed="rId3"/>
          <a:srcRect t="24385" b="58004"/>
          <a:stretch/>
        </p:blipFill>
        <p:spPr>
          <a:xfrm>
            <a:off x="838205" y="5857160"/>
            <a:ext cx="8718036" cy="864321"/>
          </a:xfrm>
          <a:prstGeom prst="rect">
            <a:avLst/>
          </a:prstGeom>
        </p:spPr>
      </p:pic>
    </p:spTree>
    <p:extLst>
      <p:ext uri="{BB962C8B-B14F-4D97-AF65-F5344CB8AC3E}">
        <p14:creationId xmlns:p14="http://schemas.microsoft.com/office/powerpoint/2010/main" val="24772378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274639"/>
            <a:ext cx="8229600" cy="1143000"/>
          </a:xfrm>
        </p:spPr>
        <p:txBody>
          <a:bodyPr/>
          <a:lstStyle/>
          <a:p>
            <a:r>
              <a:rPr lang="en-US" dirty="0" smtClean="0"/>
              <a:t>Method for Community Detection</a:t>
            </a:r>
            <a:endParaRPr lang="en-US" dirty="0"/>
          </a:p>
        </p:txBody>
      </p:sp>
      <p:pic>
        <p:nvPicPr>
          <p:cNvPr id="6" name="Picture 5"/>
          <p:cNvPicPr>
            <a:picLocks noChangeAspect="1"/>
          </p:cNvPicPr>
          <p:nvPr/>
        </p:nvPicPr>
        <p:blipFill>
          <a:blip r:embed="rId3"/>
          <a:stretch>
            <a:fillRect/>
          </a:stretch>
        </p:blipFill>
        <p:spPr>
          <a:xfrm>
            <a:off x="3868947" y="1417639"/>
            <a:ext cx="4547011" cy="3315000"/>
          </a:xfrm>
          <a:prstGeom prst="rect">
            <a:avLst/>
          </a:prstGeom>
        </p:spPr>
      </p:pic>
      <p:sp>
        <p:nvSpPr>
          <p:cNvPr id="3" name="Content Placeholder 2"/>
          <p:cNvSpPr>
            <a:spLocks noGrp="1"/>
          </p:cNvSpPr>
          <p:nvPr>
            <p:ph idx="1"/>
          </p:nvPr>
        </p:nvSpPr>
        <p:spPr>
          <a:xfrm>
            <a:off x="2226441" y="4892187"/>
            <a:ext cx="8229600" cy="1965819"/>
          </a:xfrm>
        </p:spPr>
        <p:txBody>
          <a:bodyPr>
            <a:normAutofit fontScale="92500" lnSpcReduction="10000"/>
          </a:bodyPr>
          <a:lstStyle/>
          <a:p>
            <a:r>
              <a:rPr lang="en-US" dirty="0"/>
              <a:t>λ</a:t>
            </a:r>
            <a:r>
              <a:rPr lang="en-US" baseline="30000" dirty="0"/>
              <a:t>+</a:t>
            </a:r>
            <a:r>
              <a:rPr lang="en-US" dirty="0"/>
              <a:t> is fixed at some value and λ</a:t>
            </a:r>
            <a:r>
              <a:rPr lang="en-US" baseline="30000" dirty="0"/>
              <a:t>- </a:t>
            </a:r>
            <a:r>
              <a:rPr lang="en-US" dirty="0"/>
              <a:t>is varied</a:t>
            </a:r>
          </a:p>
          <a:p>
            <a:r>
              <a:rPr lang="en-US" dirty="0" smtClean="0"/>
              <a:t>The largest range of lambda values that produces a single community structure (and that is between the two extremes) is the most stable community structure in our dataset </a:t>
            </a:r>
          </a:p>
        </p:txBody>
      </p:sp>
    </p:spTree>
    <p:extLst>
      <p:ext uri="{BB962C8B-B14F-4D97-AF65-F5344CB8AC3E}">
        <p14:creationId xmlns:p14="http://schemas.microsoft.com/office/powerpoint/2010/main" val="39167935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Simulation Experiment</a:t>
            </a:r>
            <a:endParaRPr lang="en-US" dirty="0"/>
          </a:p>
        </p:txBody>
      </p:sp>
      <p:pic>
        <p:nvPicPr>
          <p:cNvPr id="4" name="Content Placeholder 3"/>
          <p:cNvPicPr>
            <a:picLocks noGrp="1" noChangeAspect="1"/>
          </p:cNvPicPr>
          <p:nvPr>
            <p:ph idx="1"/>
          </p:nvPr>
        </p:nvPicPr>
        <p:blipFill rotWithShape="1">
          <a:blip r:embed="rId2"/>
          <a:srcRect t="18765" b="10124"/>
          <a:stretch/>
        </p:blipFill>
        <p:spPr>
          <a:xfrm>
            <a:off x="685050" y="1320806"/>
            <a:ext cx="10368471" cy="5537199"/>
          </a:xfrm>
          <a:prstGeom prst="rect">
            <a:avLst/>
          </a:prstGeom>
        </p:spPr>
      </p:pic>
      <p:sp>
        <p:nvSpPr>
          <p:cNvPr id="5" name="Slide Number Placeholder 4"/>
          <p:cNvSpPr>
            <a:spLocks noGrp="1"/>
          </p:cNvSpPr>
          <p:nvPr>
            <p:ph type="sldNum" sz="quarter" idx="12"/>
          </p:nvPr>
        </p:nvSpPr>
        <p:spPr/>
        <p:txBody>
          <a:bodyPr/>
          <a:lstStyle/>
          <a:p>
            <a:fld id="{C78632A9-1B2C-46F7-945C-5C72C280A5D0}" type="slidenum">
              <a:rPr lang="en-US" smtClean="0"/>
              <a:t>49</a:t>
            </a:fld>
            <a:endParaRPr lang="en-US"/>
          </a:p>
        </p:txBody>
      </p:sp>
    </p:spTree>
    <p:extLst>
      <p:ext uri="{BB962C8B-B14F-4D97-AF65-F5344CB8AC3E}">
        <p14:creationId xmlns:p14="http://schemas.microsoft.com/office/powerpoint/2010/main" val="3287553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xfrm>
            <a:off x="2193733" y="312542"/>
            <a:ext cx="7804547" cy="1133164"/>
          </a:xfrm>
          <a:prstGeom prst="rect">
            <a:avLst/>
          </a:prstGeom>
        </p:spPr>
        <p:txBody>
          <a:bodyPr/>
          <a:lstStyle/>
          <a:p>
            <a:r>
              <a:t>Summarizing Tree Sets</a:t>
            </a:r>
          </a:p>
        </p:txBody>
      </p:sp>
      <p:sp>
        <p:nvSpPr>
          <p:cNvPr id="238" name="Shape 238"/>
          <p:cNvSpPr>
            <a:spLocks noGrp="1"/>
          </p:cNvSpPr>
          <p:nvPr>
            <p:ph type="body" idx="1"/>
          </p:nvPr>
        </p:nvSpPr>
        <p:spPr>
          <a:xfrm>
            <a:off x="2193733" y="1468940"/>
            <a:ext cx="7804547" cy="3556109"/>
          </a:xfrm>
          <a:prstGeom prst="rect">
            <a:avLst/>
          </a:prstGeom>
        </p:spPr>
        <p:txBody>
          <a:bodyPr/>
          <a:lstStyle/>
          <a:p>
            <a:r>
              <a:t>Consensus trees</a:t>
            </a:r>
          </a:p>
          <a:p>
            <a:pPr>
              <a:defRPr>
                <a:solidFill>
                  <a:srgbClr val="FFFFFF"/>
                </a:solidFill>
              </a:defRPr>
            </a:pPr>
            <a:r>
              <a:t>MASTs</a:t>
            </a:r>
          </a:p>
          <a:p>
            <a:pPr>
              <a:defRPr>
                <a:solidFill>
                  <a:srgbClr val="FFFFFF"/>
                </a:solidFill>
              </a:defRPr>
            </a:pPr>
            <a:r>
              <a:t>Clustering</a:t>
            </a:r>
          </a:p>
          <a:p>
            <a:pPr>
              <a:defRPr>
                <a:solidFill>
                  <a:srgbClr val="FFFFFF"/>
                </a:solidFill>
              </a:defRPr>
            </a:pPr>
            <a:r>
              <a:t>NLDR</a:t>
            </a:r>
          </a:p>
        </p:txBody>
      </p:sp>
      <p:pic>
        <p:nvPicPr>
          <p:cNvPr id="239" name="Tree5.pdf"/>
          <p:cNvPicPr>
            <a:picLocks noChangeAspect="1"/>
          </p:cNvPicPr>
          <p:nvPr/>
        </p:nvPicPr>
        <p:blipFill>
          <a:blip r:embed="rId2">
            <a:extLst/>
          </a:blip>
          <a:stretch>
            <a:fillRect/>
          </a:stretch>
        </p:blipFill>
        <p:spPr>
          <a:xfrm>
            <a:off x="3247760" y="3317952"/>
            <a:ext cx="446485" cy="372163"/>
          </a:xfrm>
          <a:prstGeom prst="rect">
            <a:avLst/>
          </a:prstGeom>
          <a:ln w="12700">
            <a:miter lim="400000"/>
          </a:ln>
        </p:spPr>
      </p:pic>
      <p:pic>
        <p:nvPicPr>
          <p:cNvPr id="240" name="Tree6.pdf"/>
          <p:cNvPicPr>
            <a:picLocks noChangeAspect="1"/>
          </p:cNvPicPr>
          <p:nvPr/>
        </p:nvPicPr>
        <p:blipFill>
          <a:blip r:embed="rId3">
            <a:extLst/>
          </a:blip>
          <a:stretch>
            <a:fillRect/>
          </a:stretch>
        </p:blipFill>
        <p:spPr>
          <a:xfrm>
            <a:off x="3154502" y="5245157"/>
            <a:ext cx="446485" cy="348251"/>
          </a:xfrm>
          <a:prstGeom prst="rect">
            <a:avLst/>
          </a:prstGeom>
          <a:ln w="12700">
            <a:miter lim="400000"/>
          </a:ln>
        </p:spPr>
      </p:pic>
      <p:pic>
        <p:nvPicPr>
          <p:cNvPr id="241" name="Tree4.pdf"/>
          <p:cNvPicPr>
            <a:picLocks noChangeAspect="1"/>
          </p:cNvPicPr>
          <p:nvPr/>
        </p:nvPicPr>
        <p:blipFill>
          <a:blip r:embed="rId4">
            <a:extLst/>
          </a:blip>
          <a:stretch>
            <a:fillRect/>
          </a:stretch>
        </p:blipFill>
        <p:spPr>
          <a:xfrm>
            <a:off x="4988722" y="4271391"/>
            <a:ext cx="446484" cy="335403"/>
          </a:xfrm>
          <a:prstGeom prst="rect">
            <a:avLst/>
          </a:prstGeom>
          <a:ln w="12700">
            <a:miter lim="400000"/>
          </a:ln>
        </p:spPr>
      </p:pic>
      <p:pic>
        <p:nvPicPr>
          <p:cNvPr id="242" name="Tree2.pdf"/>
          <p:cNvPicPr>
            <a:picLocks noChangeAspect="1"/>
          </p:cNvPicPr>
          <p:nvPr/>
        </p:nvPicPr>
        <p:blipFill>
          <a:blip r:embed="rId5">
            <a:extLst/>
          </a:blip>
          <a:stretch>
            <a:fillRect/>
          </a:stretch>
        </p:blipFill>
        <p:spPr>
          <a:xfrm>
            <a:off x="3355718" y="4282701"/>
            <a:ext cx="446485" cy="369879"/>
          </a:xfrm>
          <a:prstGeom prst="rect">
            <a:avLst/>
          </a:prstGeom>
          <a:ln w="12700">
            <a:miter lim="400000"/>
          </a:ln>
        </p:spPr>
      </p:pic>
      <p:pic>
        <p:nvPicPr>
          <p:cNvPr id="243" name="Tree3.pdf"/>
          <p:cNvPicPr>
            <a:picLocks noChangeAspect="1"/>
          </p:cNvPicPr>
          <p:nvPr/>
        </p:nvPicPr>
        <p:blipFill>
          <a:blip r:embed="rId6">
            <a:extLst/>
          </a:blip>
          <a:stretch>
            <a:fillRect/>
          </a:stretch>
        </p:blipFill>
        <p:spPr>
          <a:xfrm>
            <a:off x="4653915" y="3238407"/>
            <a:ext cx="446485" cy="348251"/>
          </a:xfrm>
          <a:prstGeom prst="rect">
            <a:avLst/>
          </a:prstGeom>
          <a:ln w="12700">
            <a:miter lim="400000"/>
          </a:ln>
        </p:spPr>
      </p:pic>
      <p:pic>
        <p:nvPicPr>
          <p:cNvPr id="244" name="Tree3.pdf"/>
          <p:cNvPicPr>
            <a:picLocks noChangeAspect="1"/>
          </p:cNvPicPr>
          <p:nvPr/>
        </p:nvPicPr>
        <p:blipFill>
          <a:blip r:embed="rId6">
            <a:extLst/>
          </a:blip>
          <a:stretch>
            <a:fillRect/>
          </a:stretch>
        </p:blipFill>
        <p:spPr>
          <a:xfrm>
            <a:off x="4653915" y="5177455"/>
            <a:ext cx="446485" cy="348251"/>
          </a:xfrm>
          <a:prstGeom prst="rect">
            <a:avLst/>
          </a:prstGeom>
          <a:ln w="12700">
            <a:miter lim="400000"/>
          </a:ln>
        </p:spPr>
      </p:pic>
      <p:pic>
        <p:nvPicPr>
          <p:cNvPr id="245" name="Tree5.pdf"/>
          <p:cNvPicPr>
            <a:picLocks noChangeAspect="1"/>
          </p:cNvPicPr>
          <p:nvPr/>
        </p:nvPicPr>
        <p:blipFill>
          <a:blip r:embed="rId2">
            <a:extLst/>
          </a:blip>
          <a:stretch>
            <a:fillRect/>
          </a:stretch>
        </p:blipFill>
        <p:spPr>
          <a:xfrm>
            <a:off x="2631612" y="2817889"/>
            <a:ext cx="446485" cy="372163"/>
          </a:xfrm>
          <a:prstGeom prst="rect">
            <a:avLst/>
          </a:prstGeom>
          <a:ln w="12700">
            <a:miter lim="400000"/>
          </a:ln>
        </p:spPr>
      </p:pic>
      <p:pic>
        <p:nvPicPr>
          <p:cNvPr id="246" name="Tree6.pdf"/>
          <p:cNvPicPr>
            <a:picLocks noChangeAspect="1"/>
          </p:cNvPicPr>
          <p:nvPr/>
        </p:nvPicPr>
        <p:blipFill>
          <a:blip r:embed="rId3">
            <a:extLst/>
          </a:blip>
          <a:stretch>
            <a:fillRect/>
          </a:stretch>
        </p:blipFill>
        <p:spPr>
          <a:xfrm>
            <a:off x="2538352" y="4745095"/>
            <a:ext cx="446485" cy="348251"/>
          </a:xfrm>
          <a:prstGeom prst="rect">
            <a:avLst/>
          </a:prstGeom>
          <a:ln w="12700">
            <a:miter lim="400000"/>
          </a:ln>
        </p:spPr>
      </p:pic>
      <p:pic>
        <p:nvPicPr>
          <p:cNvPr id="247" name="Tree4.pdf"/>
          <p:cNvPicPr>
            <a:picLocks noChangeAspect="1"/>
          </p:cNvPicPr>
          <p:nvPr/>
        </p:nvPicPr>
        <p:blipFill>
          <a:blip r:embed="rId4">
            <a:extLst/>
          </a:blip>
          <a:stretch>
            <a:fillRect/>
          </a:stretch>
        </p:blipFill>
        <p:spPr>
          <a:xfrm>
            <a:off x="4372574" y="3771329"/>
            <a:ext cx="446484" cy="335403"/>
          </a:xfrm>
          <a:prstGeom prst="rect">
            <a:avLst/>
          </a:prstGeom>
          <a:ln w="12700">
            <a:miter lim="400000"/>
          </a:ln>
        </p:spPr>
      </p:pic>
      <p:pic>
        <p:nvPicPr>
          <p:cNvPr id="248" name="Tree2.pdf"/>
          <p:cNvPicPr>
            <a:picLocks noChangeAspect="1"/>
          </p:cNvPicPr>
          <p:nvPr/>
        </p:nvPicPr>
        <p:blipFill>
          <a:blip r:embed="rId5">
            <a:extLst/>
          </a:blip>
          <a:stretch>
            <a:fillRect/>
          </a:stretch>
        </p:blipFill>
        <p:spPr>
          <a:xfrm>
            <a:off x="2739568" y="3782637"/>
            <a:ext cx="446485" cy="369879"/>
          </a:xfrm>
          <a:prstGeom prst="rect">
            <a:avLst/>
          </a:prstGeom>
          <a:ln w="12700">
            <a:miter lim="400000"/>
          </a:ln>
        </p:spPr>
      </p:pic>
      <p:pic>
        <p:nvPicPr>
          <p:cNvPr id="249" name="Tree3.pdf"/>
          <p:cNvPicPr>
            <a:picLocks noChangeAspect="1"/>
          </p:cNvPicPr>
          <p:nvPr/>
        </p:nvPicPr>
        <p:blipFill>
          <a:blip r:embed="rId6">
            <a:extLst/>
          </a:blip>
          <a:stretch>
            <a:fillRect/>
          </a:stretch>
        </p:blipFill>
        <p:spPr>
          <a:xfrm>
            <a:off x="4037766" y="2738344"/>
            <a:ext cx="446485" cy="348251"/>
          </a:xfrm>
          <a:prstGeom prst="rect">
            <a:avLst/>
          </a:prstGeom>
          <a:ln w="12700">
            <a:miter lim="400000"/>
          </a:ln>
        </p:spPr>
      </p:pic>
      <p:pic>
        <p:nvPicPr>
          <p:cNvPr id="250" name="Tree3.pdf"/>
          <p:cNvPicPr>
            <a:picLocks noChangeAspect="1"/>
          </p:cNvPicPr>
          <p:nvPr/>
        </p:nvPicPr>
        <p:blipFill>
          <a:blip r:embed="rId6">
            <a:extLst/>
          </a:blip>
          <a:stretch>
            <a:fillRect/>
          </a:stretch>
        </p:blipFill>
        <p:spPr>
          <a:xfrm>
            <a:off x="4037766" y="4677392"/>
            <a:ext cx="446485" cy="348251"/>
          </a:xfrm>
          <a:prstGeom prst="rect">
            <a:avLst/>
          </a:prstGeom>
          <a:ln w="12700">
            <a:miter lim="400000"/>
          </a:ln>
        </p:spPr>
      </p:pic>
      <p:sp>
        <p:nvSpPr>
          <p:cNvPr id="251" name="Shape 251"/>
          <p:cNvSpPr/>
          <p:nvPr/>
        </p:nvSpPr>
        <p:spPr>
          <a:xfrm>
            <a:off x="5725379" y="3598676"/>
            <a:ext cx="1370619" cy="892969"/>
          </a:xfrm>
          <a:prstGeom prst="rightArrow">
            <a:avLst>
              <a:gd name="adj1" fmla="val 32000"/>
              <a:gd name="adj2" fmla="val 64000"/>
            </a:avLst>
          </a:prstGeom>
          <a:solidFill>
            <a:srgbClr val="000000"/>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pic>
        <p:nvPicPr>
          <p:cNvPr id="252" name="Tree4.pdf"/>
          <p:cNvPicPr>
            <a:picLocks noChangeAspect="1"/>
          </p:cNvPicPr>
          <p:nvPr/>
        </p:nvPicPr>
        <p:blipFill>
          <a:blip r:embed="rId4">
            <a:extLst/>
          </a:blip>
          <a:stretch>
            <a:fillRect/>
          </a:stretch>
        </p:blipFill>
        <p:spPr>
          <a:xfrm>
            <a:off x="7658698" y="3367124"/>
            <a:ext cx="1805172" cy="1356059"/>
          </a:xfrm>
          <a:prstGeom prst="rect">
            <a:avLst/>
          </a:prstGeom>
          <a:ln w="12700">
            <a:miter lim="400000"/>
          </a:ln>
        </p:spPr>
      </p:pic>
      <p:sp>
        <p:nvSpPr>
          <p:cNvPr id="253" name="Shape 253"/>
          <p:cNvSpPr/>
          <p:nvPr/>
        </p:nvSpPr>
        <p:spPr>
          <a:xfrm>
            <a:off x="7850508" y="3270202"/>
            <a:ext cx="277320" cy="26680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5"/>
              <a:t>0.9</a:t>
            </a:r>
          </a:p>
        </p:txBody>
      </p:sp>
      <p:sp>
        <p:nvSpPr>
          <p:cNvPr id="254" name="Shape 254"/>
          <p:cNvSpPr/>
          <p:nvPr/>
        </p:nvSpPr>
        <p:spPr>
          <a:xfrm>
            <a:off x="8002315" y="4127450"/>
            <a:ext cx="277320" cy="26680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5"/>
              <a:t>0.7</a:t>
            </a:r>
          </a:p>
        </p:txBody>
      </p:sp>
    </p:spTree>
    <p:extLst>
      <p:ext uri="{BB962C8B-B14F-4D97-AF65-F5344CB8AC3E}">
        <p14:creationId xmlns:p14="http://schemas.microsoft.com/office/powerpoint/2010/main" val="4051776813"/>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Simulation Experiment</a:t>
            </a:r>
          </a:p>
        </p:txBody>
      </p:sp>
      <p:pic>
        <p:nvPicPr>
          <p:cNvPr id="4" name="Content Placeholder 3"/>
          <p:cNvPicPr>
            <a:picLocks noGrp="1" noChangeAspect="1"/>
          </p:cNvPicPr>
          <p:nvPr>
            <p:ph idx="1"/>
          </p:nvPr>
        </p:nvPicPr>
        <p:blipFill rotWithShape="1">
          <a:blip r:embed="rId2"/>
          <a:srcRect t="15556" b="7407"/>
          <a:stretch/>
        </p:blipFill>
        <p:spPr>
          <a:xfrm>
            <a:off x="1530069" y="1574800"/>
            <a:ext cx="9131867" cy="5283200"/>
          </a:xfrm>
          <a:prstGeom prst="rect">
            <a:avLst/>
          </a:prstGeom>
        </p:spPr>
      </p:pic>
      <p:sp>
        <p:nvSpPr>
          <p:cNvPr id="5" name="Slide Number Placeholder 4"/>
          <p:cNvSpPr>
            <a:spLocks noGrp="1"/>
          </p:cNvSpPr>
          <p:nvPr>
            <p:ph type="sldNum" sz="quarter" idx="12"/>
          </p:nvPr>
        </p:nvSpPr>
        <p:spPr/>
        <p:txBody>
          <a:bodyPr/>
          <a:lstStyle/>
          <a:p>
            <a:fld id="{C78632A9-1B2C-46F7-945C-5C72C280A5D0}" type="slidenum">
              <a:rPr lang="en-US" smtClean="0"/>
              <a:t>50</a:t>
            </a:fld>
            <a:endParaRPr lang="en-US"/>
          </a:p>
        </p:txBody>
      </p:sp>
    </p:spTree>
    <p:extLst>
      <p:ext uri="{BB962C8B-B14F-4D97-AF65-F5344CB8AC3E}">
        <p14:creationId xmlns:p14="http://schemas.microsoft.com/office/powerpoint/2010/main" val="28464752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Consensus Tree Contains Misleading Information</a:t>
            </a:r>
            <a:endParaRPr lang="en-US" dirty="0"/>
          </a:p>
        </p:txBody>
      </p:sp>
      <p:pic>
        <p:nvPicPr>
          <p:cNvPr id="4" name="Content Placeholder 3"/>
          <p:cNvPicPr>
            <a:picLocks noGrp="1" noChangeAspect="1"/>
          </p:cNvPicPr>
          <p:nvPr>
            <p:ph idx="1"/>
          </p:nvPr>
        </p:nvPicPr>
        <p:blipFill rotWithShape="1">
          <a:blip r:embed="rId2"/>
          <a:srcRect t="15308" b="12840"/>
          <a:stretch/>
        </p:blipFill>
        <p:spPr>
          <a:xfrm>
            <a:off x="1530069" y="1690696"/>
            <a:ext cx="9131867" cy="4927601"/>
          </a:xfrm>
          <a:prstGeom prst="rect">
            <a:avLst/>
          </a:prstGeom>
        </p:spPr>
      </p:pic>
      <p:sp>
        <p:nvSpPr>
          <p:cNvPr id="5" name="Slide Number Placeholder 4"/>
          <p:cNvSpPr>
            <a:spLocks noGrp="1"/>
          </p:cNvSpPr>
          <p:nvPr>
            <p:ph type="sldNum" sz="quarter" idx="12"/>
          </p:nvPr>
        </p:nvSpPr>
        <p:spPr/>
        <p:txBody>
          <a:bodyPr/>
          <a:lstStyle/>
          <a:p>
            <a:fld id="{C78632A9-1B2C-46F7-945C-5C72C280A5D0}" type="slidenum">
              <a:rPr lang="en-US" smtClean="0"/>
              <a:t>51</a:t>
            </a:fld>
            <a:endParaRPr lang="en-US"/>
          </a:p>
        </p:txBody>
      </p:sp>
    </p:spTree>
    <p:extLst>
      <p:ext uri="{BB962C8B-B14F-4D97-AF65-F5344CB8AC3E}">
        <p14:creationId xmlns:p14="http://schemas.microsoft.com/office/powerpoint/2010/main" val="19446624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t="15309" b="6914"/>
          <a:stretch/>
        </p:blipFill>
        <p:spPr>
          <a:xfrm>
            <a:off x="3250636" y="1397008"/>
            <a:ext cx="9131867" cy="5334001"/>
          </a:xfrm>
          <a:prstGeom prst="rect">
            <a:avLst/>
          </a:prstGeom>
        </p:spPr>
      </p:pic>
      <p:pic>
        <p:nvPicPr>
          <p:cNvPr id="5" name="Picture 4"/>
          <p:cNvPicPr>
            <a:picLocks noChangeAspect="1"/>
          </p:cNvPicPr>
          <p:nvPr/>
        </p:nvPicPr>
        <p:blipFill rotWithShape="1">
          <a:blip r:embed="rId4"/>
          <a:srcRect r="73223" b="42311"/>
          <a:stretch/>
        </p:blipFill>
        <p:spPr>
          <a:xfrm>
            <a:off x="-88900" y="1690688"/>
            <a:ext cx="3537600" cy="4411143"/>
          </a:xfrm>
          <a:prstGeom prst="rect">
            <a:avLst/>
          </a:prstGeom>
        </p:spPr>
      </p:pic>
      <p:sp>
        <p:nvSpPr>
          <p:cNvPr id="2" name="Title 1"/>
          <p:cNvSpPr>
            <a:spLocks noGrp="1"/>
          </p:cNvSpPr>
          <p:nvPr>
            <p:ph type="title"/>
          </p:nvPr>
        </p:nvSpPr>
        <p:spPr/>
        <p:txBody>
          <a:bodyPr/>
          <a:lstStyle/>
          <a:p>
            <a:r>
              <a:rPr lang="en-US" dirty="0" smtClean="0"/>
              <a:t>Network of Bipartitions</a:t>
            </a:r>
            <a:endParaRPr lang="en-US" dirty="0"/>
          </a:p>
        </p:txBody>
      </p:sp>
      <p:sp>
        <p:nvSpPr>
          <p:cNvPr id="6" name="Slide Number Placeholder 5"/>
          <p:cNvSpPr>
            <a:spLocks noGrp="1"/>
          </p:cNvSpPr>
          <p:nvPr>
            <p:ph type="sldNum" sz="quarter" idx="12"/>
          </p:nvPr>
        </p:nvSpPr>
        <p:spPr/>
        <p:txBody>
          <a:bodyPr/>
          <a:lstStyle/>
          <a:p>
            <a:fld id="{C78632A9-1B2C-46F7-945C-5C72C280A5D0}" type="slidenum">
              <a:rPr lang="en-US" smtClean="0"/>
              <a:t>52</a:t>
            </a:fld>
            <a:endParaRPr lang="en-US"/>
          </a:p>
        </p:txBody>
      </p:sp>
    </p:spTree>
    <p:extLst>
      <p:ext uri="{BB962C8B-B14F-4D97-AF65-F5344CB8AC3E}">
        <p14:creationId xmlns:p14="http://schemas.microsoft.com/office/powerpoint/2010/main" val="1817427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of Bipartitions (in </a:t>
            </a:r>
            <a:r>
              <a:rPr lang="en-US" dirty="0" err="1" smtClean="0"/>
              <a:t>Cytoscape</a:t>
            </a:r>
            <a:r>
              <a:rPr lang="en-US" dirty="0" smtClean="0"/>
              <a:t>!)</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3179" t="15112" r="29012" b="42222"/>
          <a:stretch/>
        </p:blipFill>
        <p:spPr>
          <a:xfrm>
            <a:off x="2700585" y="1862667"/>
            <a:ext cx="6790835" cy="4789488"/>
          </a:xfrm>
        </p:spPr>
      </p:pic>
      <p:sp>
        <p:nvSpPr>
          <p:cNvPr id="5" name="Slide Number Placeholder 4"/>
          <p:cNvSpPr>
            <a:spLocks noGrp="1"/>
          </p:cNvSpPr>
          <p:nvPr>
            <p:ph type="sldNum" sz="quarter" idx="12"/>
          </p:nvPr>
        </p:nvSpPr>
        <p:spPr/>
        <p:txBody>
          <a:bodyPr/>
          <a:lstStyle/>
          <a:p>
            <a:fld id="{C78632A9-1B2C-46F7-945C-5C72C280A5D0}" type="slidenum">
              <a:rPr lang="en-US" smtClean="0"/>
              <a:t>53</a:t>
            </a:fld>
            <a:endParaRPr lang="en-US"/>
          </a:p>
        </p:txBody>
      </p:sp>
    </p:spTree>
    <p:extLst>
      <p:ext uri="{BB962C8B-B14F-4D97-AF65-F5344CB8AC3E}">
        <p14:creationId xmlns:p14="http://schemas.microsoft.com/office/powerpoint/2010/main" val="28575357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Topology Based Community Detection</a:t>
            </a:r>
            <a:endParaRPr lang="en-US" dirty="0"/>
          </a:p>
        </p:txBody>
      </p:sp>
      <p:pic>
        <p:nvPicPr>
          <p:cNvPr id="4" name="Picture 3"/>
          <p:cNvPicPr>
            <a:picLocks noChangeAspect="1"/>
          </p:cNvPicPr>
          <p:nvPr/>
        </p:nvPicPr>
        <p:blipFill>
          <a:blip r:embed="rId3"/>
          <a:stretch>
            <a:fillRect/>
          </a:stretch>
        </p:blipFill>
        <p:spPr>
          <a:xfrm>
            <a:off x="2600528" y="1836408"/>
            <a:ext cx="7494953" cy="4617779"/>
          </a:xfrm>
          <a:prstGeom prst="rect">
            <a:avLst/>
          </a:prstGeom>
        </p:spPr>
      </p:pic>
    </p:spTree>
    <p:extLst>
      <p:ext uri="{BB962C8B-B14F-4D97-AF65-F5344CB8AC3E}">
        <p14:creationId xmlns:p14="http://schemas.microsoft.com/office/powerpoint/2010/main" val="1681933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Detect Strong Conflict</a:t>
            </a:r>
            <a:endParaRPr lang="en-US" dirty="0"/>
          </a:p>
        </p:txBody>
      </p:sp>
      <p:pic>
        <p:nvPicPr>
          <p:cNvPr id="4" name="Content Placeholder 3"/>
          <p:cNvPicPr>
            <a:picLocks noGrp="1" noChangeAspect="1"/>
          </p:cNvPicPr>
          <p:nvPr>
            <p:ph idx="1"/>
          </p:nvPr>
        </p:nvPicPr>
        <p:blipFill rotWithShape="1">
          <a:blip r:embed="rId3"/>
          <a:srcRect t="14568" b="7169"/>
          <a:stretch/>
        </p:blipFill>
        <p:spPr>
          <a:xfrm>
            <a:off x="1578216" y="1371714"/>
            <a:ext cx="9495870" cy="5581289"/>
          </a:xfrm>
          <a:prstGeom prst="rect">
            <a:avLst/>
          </a:prstGeom>
        </p:spPr>
      </p:pic>
      <p:sp>
        <p:nvSpPr>
          <p:cNvPr id="5" name="Slide Number Placeholder 4"/>
          <p:cNvSpPr>
            <a:spLocks noGrp="1"/>
          </p:cNvSpPr>
          <p:nvPr>
            <p:ph type="sldNum" sz="quarter" idx="12"/>
          </p:nvPr>
        </p:nvSpPr>
        <p:spPr/>
        <p:txBody>
          <a:bodyPr/>
          <a:lstStyle/>
          <a:p>
            <a:fld id="{C78632A9-1B2C-46F7-945C-5C72C280A5D0}" type="slidenum">
              <a:rPr lang="en-US" smtClean="0"/>
              <a:t>55</a:t>
            </a:fld>
            <a:endParaRPr lang="en-US"/>
          </a:p>
        </p:txBody>
      </p:sp>
    </p:spTree>
    <p:extLst>
      <p:ext uri="{BB962C8B-B14F-4D97-AF65-F5344CB8AC3E}">
        <p14:creationId xmlns:p14="http://schemas.microsoft.com/office/powerpoint/2010/main" val="3324982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of Branch Length</a:t>
            </a:r>
            <a:endParaRPr lang="en-US" dirty="0"/>
          </a:p>
        </p:txBody>
      </p:sp>
      <p:pic>
        <p:nvPicPr>
          <p:cNvPr id="6" name="Content Placeholder 5"/>
          <p:cNvPicPr>
            <a:picLocks noGrp="1" noChangeAspect="1"/>
          </p:cNvPicPr>
          <p:nvPr>
            <p:ph idx="1"/>
          </p:nvPr>
        </p:nvPicPr>
        <p:blipFill>
          <a:blip r:embed="rId3"/>
          <a:stretch>
            <a:fillRect/>
          </a:stretch>
        </p:blipFill>
        <p:spPr>
          <a:xfrm>
            <a:off x="99414" y="1827244"/>
            <a:ext cx="11993181" cy="2038841"/>
          </a:xfrm>
          <a:prstGeom prst="rect">
            <a:avLst/>
          </a:prstGeom>
        </p:spPr>
      </p:pic>
      <p:sp>
        <p:nvSpPr>
          <p:cNvPr id="7" name="TextBox 6"/>
          <p:cNvSpPr txBox="1"/>
          <p:nvPr/>
        </p:nvSpPr>
        <p:spPr>
          <a:xfrm>
            <a:off x="74696" y="3516823"/>
            <a:ext cx="907979" cy="369332"/>
          </a:xfrm>
          <a:prstGeom prst="rect">
            <a:avLst/>
          </a:prstGeom>
          <a:solidFill>
            <a:schemeClr val="bg1"/>
          </a:solidFill>
        </p:spPr>
        <p:txBody>
          <a:bodyPr wrap="square" rtlCol="0">
            <a:spAutoFit/>
          </a:bodyPr>
          <a:lstStyle/>
          <a:p>
            <a:endParaRPr lang="en-US" dirty="0"/>
          </a:p>
        </p:txBody>
      </p:sp>
      <p:sp>
        <p:nvSpPr>
          <p:cNvPr id="8" name="Slide Number Placeholder 7"/>
          <p:cNvSpPr>
            <a:spLocks noGrp="1"/>
          </p:cNvSpPr>
          <p:nvPr>
            <p:ph type="sldNum" sz="quarter" idx="12"/>
          </p:nvPr>
        </p:nvSpPr>
        <p:spPr/>
        <p:txBody>
          <a:bodyPr/>
          <a:lstStyle/>
          <a:p>
            <a:fld id="{C78632A9-1B2C-46F7-945C-5C72C280A5D0}" type="slidenum">
              <a:rPr lang="en-US" smtClean="0"/>
              <a:t>56</a:t>
            </a:fld>
            <a:endParaRPr lang="en-US"/>
          </a:p>
        </p:txBody>
      </p:sp>
      <p:pic>
        <p:nvPicPr>
          <p:cNvPr id="9" name="Picture 8"/>
          <p:cNvPicPr>
            <a:picLocks noChangeAspect="1"/>
          </p:cNvPicPr>
          <p:nvPr/>
        </p:nvPicPr>
        <p:blipFill>
          <a:blip r:embed="rId4"/>
          <a:stretch>
            <a:fillRect/>
          </a:stretch>
        </p:blipFill>
        <p:spPr>
          <a:xfrm>
            <a:off x="3792134" y="4392579"/>
            <a:ext cx="2559773" cy="1922515"/>
          </a:xfrm>
          <a:prstGeom prst="rect">
            <a:avLst/>
          </a:prstGeom>
        </p:spPr>
      </p:pic>
      <p:pic>
        <p:nvPicPr>
          <p:cNvPr id="10" name="Picture 9"/>
          <p:cNvPicPr>
            <a:picLocks noChangeAspect="1"/>
          </p:cNvPicPr>
          <p:nvPr/>
        </p:nvPicPr>
        <p:blipFill>
          <a:blip r:embed="rId5"/>
          <a:stretch>
            <a:fillRect/>
          </a:stretch>
        </p:blipFill>
        <p:spPr>
          <a:xfrm>
            <a:off x="6933027" y="4351323"/>
            <a:ext cx="2559773" cy="2005039"/>
          </a:xfrm>
          <a:prstGeom prst="rect">
            <a:avLst/>
          </a:prstGeom>
        </p:spPr>
      </p:pic>
    </p:spTree>
    <p:extLst>
      <p:ext uri="{BB962C8B-B14F-4D97-AF65-F5344CB8AC3E}">
        <p14:creationId xmlns:p14="http://schemas.microsoft.com/office/powerpoint/2010/main" val="9040071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Empirical Data</a:t>
            </a:r>
            <a:endParaRPr lang="en-US" dirty="0"/>
          </a:p>
        </p:txBody>
      </p:sp>
      <p:sp>
        <p:nvSpPr>
          <p:cNvPr id="3" name="Content Placeholder 2"/>
          <p:cNvSpPr>
            <a:spLocks noGrp="1"/>
          </p:cNvSpPr>
          <p:nvPr>
            <p:ph idx="1"/>
          </p:nvPr>
        </p:nvSpPr>
        <p:spPr/>
        <p:txBody>
          <a:bodyPr/>
          <a:lstStyle/>
          <a:p>
            <a:r>
              <a:rPr lang="en-US" dirty="0" smtClean="0"/>
              <a:t>Yeast dataset with 5 species, 106 loci</a:t>
            </a:r>
          </a:p>
          <a:p>
            <a:r>
              <a:rPr lang="en-US" dirty="0" smtClean="0"/>
              <a:t>106 gene trees were reconstructed using maximum parsimony</a:t>
            </a:r>
            <a:endParaRPr lang="en-US" dirty="0"/>
          </a:p>
        </p:txBody>
      </p:sp>
      <p:pic>
        <p:nvPicPr>
          <p:cNvPr id="6" name="Picture 5"/>
          <p:cNvPicPr>
            <a:picLocks noChangeAspect="1"/>
          </p:cNvPicPr>
          <p:nvPr/>
        </p:nvPicPr>
        <p:blipFill>
          <a:blip r:embed="rId2"/>
          <a:stretch>
            <a:fillRect/>
          </a:stretch>
        </p:blipFill>
        <p:spPr>
          <a:xfrm>
            <a:off x="2656685" y="3143953"/>
            <a:ext cx="6878643" cy="3412152"/>
          </a:xfrm>
          <a:prstGeom prst="rect">
            <a:avLst/>
          </a:prstGeom>
        </p:spPr>
      </p:pic>
    </p:spTree>
    <p:extLst>
      <p:ext uri="{BB962C8B-B14F-4D97-AF65-F5344CB8AC3E}">
        <p14:creationId xmlns:p14="http://schemas.microsoft.com/office/powerpoint/2010/main" val="21986513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25667" y="4087631"/>
            <a:ext cx="8666339" cy="2602707"/>
          </a:xfrm>
          <a:prstGeom prst="rect">
            <a:avLst/>
          </a:prstGeom>
        </p:spPr>
      </p:pic>
      <p:sp>
        <p:nvSpPr>
          <p:cNvPr id="2" name="Title 1"/>
          <p:cNvSpPr>
            <a:spLocks noGrp="1"/>
          </p:cNvSpPr>
          <p:nvPr>
            <p:ph type="title"/>
          </p:nvPr>
        </p:nvSpPr>
        <p:spPr/>
        <p:txBody>
          <a:bodyPr/>
          <a:lstStyle/>
          <a:p>
            <a:r>
              <a:rPr lang="en-US" dirty="0" smtClean="0"/>
              <a:t>Topology-based Network Analysis</a:t>
            </a:r>
            <a:endParaRPr lang="en-US" dirty="0"/>
          </a:p>
        </p:txBody>
      </p:sp>
      <p:sp>
        <p:nvSpPr>
          <p:cNvPr id="3" name="Content Placeholder 2"/>
          <p:cNvSpPr>
            <a:spLocks noGrp="1"/>
          </p:cNvSpPr>
          <p:nvPr>
            <p:ph idx="1"/>
          </p:nvPr>
        </p:nvSpPr>
        <p:spPr/>
        <p:txBody>
          <a:bodyPr>
            <a:normAutofit lnSpcReduction="10000"/>
          </a:bodyPr>
          <a:lstStyle/>
          <a:p>
            <a:r>
              <a:rPr lang="en-US" dirty="0" smtClean="0"/>
              <a:t>Affinity matrix</a:t>
            </a:r>
          </a:p>
          <a:p>
            <a:pPr lvl="1"/>
            <a:r>
              <a:rPr lang="en-US" dirty="0" smtClean="0"/>
              <a:t>Reciprocal of Tree-to-Tree distances</a:t>
            </a:r>
          </a:p>
          <a:p>
            <a:r>
              <a:rPr lang="en-US" dirty="0" smtClean="0"/>
              <a:t>Detect communities</a:t>
            </a:r>
          </a:p>
          <a:p>
            <a:pPr lvl="1"/>
            <a:r>
              <a:rPr lang="en-US" dirty="0" smtClean="0"/>
              <a:t>Discovered 11 communities</a:t>
            </a:r>
          </a:p>
          <a:p>
            <a:r>
              <a:rPr lang="en-US" dirty="0" smtClean="0"/>
              <a:t>Consensus trees for each community</a:t>
            </a:r>
          </a:p>
          <a:p>
            <a:pPr lvl="1"/>
            <a:r>
              <a:rPr lang="en-US" dirty="0" smtClean="0"/>
              <a:t>Consensus trees</a:t>
            </a:r>
          </a:p>
          <a:p>
            <a:pPr marL="457167" lvl="1" indent="0">
              <a:buNone/>
            </a:pPr>
            <a:r>
              <a:rPr lang="en-US" dirty="0" smtClean="0"/>
              <a:t>of two largest</a:t>
            </a:r>
          </a:p>
          <a:p>
            <a:pPr marL="457167" lvl="1" indent="0">
              <a:buNone/>
            </a:pPr>
            <a:r>
              <a:rPr lang="en-US" dirty="0" smtClean="0"/>
              <a:t>communities</a:t>
            </a:r>
          </a:p>
          <a:p>
            <a:pPr marL="457167" lvl="1" indent="0">
              <a:buNone/>
            </a:pPr>
            <a:r>
              <a:rPr lang="en-US" dirty="0"/>
              <a:t>r</a:t>
            </a:r>
            <a:r>
              <a:rPr lang="en-US" dirty="0" smtClean="0"/>
              <a:t>ecovers 2 </a:t>
            </a:r>
          </a:p>
          <a:p>
            <a:pPr marL="457167" lvl="1" indent="0">
              <a:buNone/>
            </a:pPr>
            <a:r>
              <a:rPr lang="en-US" dirty="0"/>
              <a:t>c</a:t>
            </a:r>
            <a:r>
              <a:rPr lang="en-US" dirty="0" smtClean="0"/>
              <a:t>andidate species</a:t>
            </a:r>
          </a:p>
          <a:p>
            <a:pPr marL="457167" lvl="1" indent="0">
              <a:buNone/>
            </a:pPr>
            <a:r>
              <a:rPr lang="en-US" dirty="0"/>
              <a:t>t</a:t>
            </a:r>
            <a:r>
              <a:rPr lang="en-US" dirty="0" smtClean="0"/>
              <a:t>rees.</a:t>
            </a:r>
          </a:p>
          <a:p>
            <a:endParaRPr lang="en-US" dirty="0"/>
          </a:p>
        </p:txBody>
      </p:sp>
      <p:pic>
        <p:nvPicPr>
          <p:cNvPr id="5" name="Picture 4"/>
          <p:cNvPicPr>
            <a:picLocks noChangeAspect="1"/>
          </p:cNvPicPr>
          <p:nvPr/>
        </p:nvPicPr>
        <p:blipFill>
          <a:blip r:embed="rId3"/>
          <a:stretch>
            <a:fillRect/>
          </a:stretch>
        </p:blipFill>
        <p:spPr>
          <a:xfrm>
            <a:off x="7258037" y="1465413"/>
            <a:ext cx="3257575" cy="2717575"/>
          </a:xfrm>
          <a:prstGeom prst="rect">
            <a:avLst/>
          </a:prstGeom>
        </p:spPr>
      </p:pic>
      <p:sp>
        <p:nvSpPr>
          <p:cNvPr id="6" name="Rectangle 5"/>
          <p:cNvSpPr/>
          <p:nvPr/>
        </p:nvSpPr>
        <p:spPr>
          <a:xfrm>
            <a:off x="10663264" y="6311907"/>
            <a:ext cx="1528736" cy="464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581565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Bipartition-based Network Analysis</a:t>
            </a:r>
            <a:endParaRPr lang="en-US" dirty="0"/>
          </a:p>
        </p:txBody>
      </p:sp>
      <p:sp>
        <p:nvSpPr>
          <p:cNvPr id="3" name="Content Placeholder 2"/>
          <p:cNvSpPr>
            <a:spLocks noGrp="1"/>
          </p:cNvSpPr>
          <p:nvPr>
            <p:ph idx="1"/>
          </p:nvPr>
        </p:nvSpPr>
        <p:spPr/>
        <p:txBody>
          <a:bodyPr/>
          <a:lstStyle/>
          <a:p>
            <a:r>
              <a:rPr lang="en-US" dirty="0" smtClean="0"/>
              <a:t>Covariance matrix based on presence or absence of bipartitions in the gene trees</a:t>
            </a:r>
            <a:endParaRPr lang="en-US" dirty="0"/>
          </a:p>
        </p:txBody>
      </p:sp>
      <p:pic>
        <p:nvPicPr>
          <p:cNvPr id="5" name="Picture 4"/>
          <p:cNvPicPr>
            <a:picLocks noChangeAspect="1"/>
          </p:cNvPicPr>
          <p:nvPr/>
        </p:nvPicPr>
        <p:blipFill>
          <a:blip r:embed="rId2"/>
          <a:stretch>
            <a:fillRect/>
          </a:stretch>
        </p:blipFill>
        <p:spPr>
          <a:xfrm>
            <a:off x="3460837" y="2519633"/>
            <a:ext cx="5879939" cy="4189423"/>
          </a:xfrm>
          <a:prstGeom prst="rect">
            <a:avLst/>
          </a:prstGeom>
        </p:spPr>
      </p:pic>
    </p:spTree>
    <p:extLst>
      <p:ext uri="{BB962C8B-B14F-4D97-AF65-F5344CB8AC3E}">
        <p14:creationId xmlns:p14="http://schemas.microsoft.com/office/powerpoint/2010/main" val="37016344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xfrm>
            <a:off x="2193733" y="312542"/>
            <a:ext cx="7804547" cy="1133164"/>
          </a:xfrm>
          <a:prstGeom prst="rect">
            <a:avLst/>
          </a:prstGeom>
        </p:spPr>
        <p:txBody>
          <a:bodyPr/>
          <a:lstStyle/>
          <a:p>
            <a:r>
              <a:t>Summarizing Tree Sets</a:t>
            </a:r>
          </a:p>
        </p:txBody>
      </p:sp>
      <p:sp>
        <p:nvSpPr>
          <p:cNvPr id="257" name="Shape 257"/>
          <p:cNvSpPr>
            <a:spLocks noGrp="1"/>
          </p:cNvSpPr>
          <p:nvPr>
            <p:ph type="body" idx="1"/>
          </p:nvPr>
        </p:nvSpPr>
        <p:spPr>
          <a:xfrm>
            <a:off x="2193733" y="1468940"/>
            <a:ext cx="7804547" cy="3556109"/>
          </a:xfrm>
          <a:prstGeom prst="rect">
            <a:avLst/>
          </a:prstGeom>
        </p:spPr>
        <p:txBody>
          <a:bodyPr/>
          <a:lstStyle/>
          <a:p>
            <a:r>
              <a:t>Consensus trees</a:t>
            </a:r>
          </a:p>
          <a:p>
            <a:r>
              <a:t>Agreement subtrees</a:t>
            </a:r>
          </a:p>
          <a:p>
            <a:pPr>
              <a:defRPr>
                <a:solidFill>
                  <a:srgbClr val="FFFFFF"/>
                </a:solidFill>
              </a:defRPr>
            </a:pPr>
            <a:r>
              <a:t>Clustering</a:t>
            </a:r>
          </a:p>
          <a:p>
            <a:pPr>
              <a:defRPr>
                <a:solidFill>
                  <a:srgbClr val="FFFFFF"/>
                </a:solidFill>
              </a:defRPr>
            </a:pPr>
            <a:r>
              <a:t>NLDR</a:t>
            </a:r>
          </a:p>
        </p:txBody>
      </p:sp>
      <p:pic>
        <p:nvPicPr>
          <p:cNvPr id="258" name="Tree5.pdf"/>
          <p:cNvPicPr>
            <a:picLocks noChangeAspect="1"/>
          </p:cNvPicPr>
          <p:nvPr/>
        </p:nvPicPr>
        <p:blipFill>
          <a:blip r:embed="rId2">
            <a:extLst/>
          </a:blip>
          <a:stretch>
            <a:fillRect/>
          </a:stretch>
        </p:blipFill>
        <p:spPr>
          <a:xfrm>
            <a:off x="3238831" y="3889452"/>
            <a:ext cx="446485" cy="372163"/>
          </a:xfrm>
          <a:prstGeom prst="rect">
            <a:avLst/>
          </a:prstGeom>
          <a:ln w="12700">
            <a:miter lim="400000"/>
          </a:ln>
        </p:spPr>
      </p:pic>
      <p:pic>
        <p:nvPicPr>
          <p:cNvPr id="259" name="Tree6.pdf"/>
          <p:cNvPicPr>
            <a:picLocks noChangeAspect="1"/>
          </p:cNvPicPr>
          <p:nvPr/>
        </p:nvPicPr>
        <p:blipFill>
          <a:blip r:embed="rId3">
            <a:extLst/>
          </a:blip>
          <a:stretch>
            <a:fillRect/>
          </a:stretch>
        </p:blipFill>
        <p:spPr>
          <a:xfrm>
            <a:off x="3145571" y="5816657"/>
            <a:ext cx="446485" cy="348251"/>
          </a:xfrm>
          <a:prstGeom prst="rect">
            <a:avLst/>
          </a:prstGeom>
          <a:ln w="12700">
            <a:miter lim="400000"/>
          </a:ln>
        </p:spPr>
      </p:pic>
      <p:pic>
        <p:nvPicPr>
          <p:cNvPr id="260" name="Tree4.pdf"/>
          <p:cNvPicPr>
            <a:picLocks noChangeAspect="1"/>
          </p:cNvPicPr>
          <p:nvPr/>
        </p:nvPicPr>
        <p:blipFill>
          <a:blip r:embed="rId4">
            <a:extLst/>
          </a:blip>
          <a:stretch>
            <a:fillRect/>
          </a:stretch>
        </p:blipFill>
        <p:spPr>
          <a:xfrm>
            <a:off x="4979794" y="4842892"/>
            <a:ext cx="446484" cy="335403"/>
          </a:xfrm>
          <a:prstGeom prst="rect">
            <a:avLst/>
          </a:prstGeom>
          <a:ln w="12700">
            <a:miter lim="400000"/>
          </a:ln>
        </p:spPr>
      </p:pic>
      <p:pic>
        <p:nvPicPr>
          <p:cNvPr id="261" name="Tree2.pdf"/>
          <p:cNvPicPr>
            <a:picLocks noChangeAspect="1"/>
          </p:cNvPicPr>
          <p:nvPr/>
        </p:nvPicPr>
        <p:blipFill>
          <a:blip r:embed="rId5">
            <a:extLst/>
          </a:blip>
          <a:stretch>
            <a:fillRect/>
          </a:stretch>
        </p:blipFill>
        <p:spPr>
          <a:xfrm>
            <a:off x="3346787" y="4854201"/>
            <a:ext cx="446485" cy="369879"/>
          </a:xfrm>
          <a:prstGeom prst="rect">
            <a:avLst/>
          </a:prstGeom>
          <a:ln w="12700">
            <a:miter lim="400000"/>
          </a:ln>
        </p:spPr>
      </p:pic>
      <p:pic>
        <p:nvPicPr>
          <p:cNvPr id="262" name="Tree3.pdf"/>
          <p:cNvPicPr>
            <a:picLocks noChangeAspect="1"/>
          </p:cNvPicPr>
          <p:nvPr/>
        </p:nvPicPr>
        <p:blipFill>
          <a:blip r:embed="rId6">
            <a:extLst/>
          </a:blip>
          <a:stretch>
            <a:fillRect/>
          </a:stretch>
        </p:blipFill>
        <p:spPr>
          <a:xfrm>
            <a:off x="4644986" y="3809907"/>
            <a:ext cx="446485" cy="348251"/>
          </a:xfrm>
          <a:prstGeom prst="rect">
            <a:avLst/>
          </a:prstGeom>
          <a:ln w="12700">
            <a:miter lim="400000"/>
          </a:ln>
        </p:spPr>
      </p:pic>
      <p:pic>
        <p:nvPicPr>
          <p:cNvPr id="263" name="Tree3.pdf"/>
          <p:cNvPicPr>
            <a:picLocks noChangeAspect="1"/>
          </p:cNvPicPr>
          <p:nvPr/>
        </p:nvPicPr>
        <p:blipFill>
          <a:blip r:embed="rId6">
            <a:extLst/>
          </a:blip>
          <a:stretch>
            <a:fillRect/>
          </a:stretch>
        </p:blipFill>
        <p:spPr>
          <a:xfrm>
            <a:off x="4644986" y="5748955"/>
            <a:ext cx="446485" cy="348251"/>
          </a:xfrm>
          <a:prstGeom prst="rect">
            <a:avLst/>
          </a:prstGeom>
          <a:ln w="12700">
            <a:miter lim="400000"/>
          </a:ln>
        </p:spPr>
      </p:pic>
      <p:pic>
        <p:nvPicPr>
          <p:cNvPr id="264" name="Tree5.pdf"/>
          <p:cNvPicPr>
            <a:picLocks noChangeAspect="1"/>
          </p:cNvPicPr>
          <p:nvPr/>
        </p:nvPicPr>
        <p:blipFill>
          <a:blip r:embed="rId2">
            <a:extLst/>
          </a:blip>
          <a:stretch>
            <a:fillRect/>
          </a:stretch>
        </p:blipFill>
        <p:spPr>
          <a:xfrm>
            <a:off x="2622682" y="3389389"/>
            <a:ext cx="446485" cy="372163"/>
          </a:xfrm>
          <a:prstGeom prst="rect">
            <a:avLst/>
          </a:prstGeom>
          <a:ln w="12700">
            <a:miter lim="400000"/>
          </a:ln>
        </p:spPr>
      </p:pic>
      <p:pic>
        <p:nvPicPr>
          <p:cNvPr id="265" name="Tree6.pdf"/>
          <p:cNvPicPr>
            <a:picLocks noChangeAspect="1"/>
          </p:cNvPicPr>
          <p:nvPr/>
        </p:nvPicPr>
        <p:blipFill>
          <a:blip r:embed="rId3">
            <a:extLst/>
          </a:blip>
          <a:stretch>
            <a:fillRect/>
          </a:stretch>
        </p:blipFill>
        <p:spPr>
          <a:xfrm>
            <a:off x="2529422" y="5316595"/>
            <a:ext cx="446485" cy="348251"/>
          </a:xfrm>
          <a:prstGeom prst="rect">
            <a:avLst/>
          </a:prstGeom>
          <a:ln w="12700">
            <a:miter lim="400000"/>
          </a:ln>
        </p:spPr>
      </p:pic>
      <p:pic>
        <p:nvPicPr>
          <p:cNvPr id="266" name="Tree4.pdf"/>
          <p:cNvPicPr>
            <a:picLocks noChangeAspect="1"/>
          </p:cNvPicPr>
          <p:nvPr/>
        </p:nvPicPr>
        <p:blipFill>
          <a:blip r:embed="rId4">
            <a:extLst/>
          </a:blip>
          <a:stretch>
            <a:fillRect/>
          </a:stretch>
        </p:blipFill>
        <p:spPr>
          <a:xfrm>
            <a:off x="4363646" y="4342829"/>
            <a:ext cx="446484" cy="335403"/>
          </a:xfrm>
          <a:prstGeom prst="rect">
            <a:avLst/>
          </a:prstGeom>
          <a:ln w="12700">
            <a:miter lim="400000"/>
          </a:ln>
        </p:spPr>
      </p:pic>
      <p:pic>
        <p:nvPicPr>
          <p:cNvPr id="267" name="Tree2.pdf"/>
          <p:cNvPicPr>
            <a:picLocks noChangeAspect="1"/>
          </p:cNvPicPr>
          <p:nvPr/>
        </p:nvPicPr>
        <p:blipFill>
          <a:blip r:embed="rId5">
            <a:extLst/>
          </a:blip>
          <a:stretch>
            <a:fillRect/>
          </a:stretch>
        </p:blipFill>
        <p:spPr>
          <a:xfrm>
            <a:off x="2730639" y="4354137"/>
            <a:ext cx="446485" cy="369879"/>
          </a:xfrm>
          <a:prstGeom prst="rect">
            <a:avLst/>
          </a:prstGeom>
          <a:ln w="12700">
            <a:miter lim="400000"/>
          </a:ln>
        </p:spPr>
      </p:pic>
      <p:pic>
        <p:nvPicPr>
          <p:cNvPr id="268" name="Tree3.pdf"/>
          <p:cNvPicPr>
            <a:picLocks noChangeAspect="1"/>
          </p:cNvPicPr>
          <p:nvPr/>
        </p:nvPicPr>
        <p:blipFill>
          <a:blip r:embed="rId6">
            <a:extLst/>
          </a:blip>
          <a:stretch>
            <a:fillRect/>
          </a:stretch>
        </p:blipFill>
        <p:spPr>
          <a:xfrm>
            <a:off x="4028836" y="3309844"/>
            <a:ext cx="446485" cy="348251"/>
          </a:xfrm>
          <a:prstGeom prst="rect">
            <a:avLst/>
          </a:prstGeom>
          <a:ln w="12700">
            <a:miter lim="400000"/>
          </a:ln>
        </p:spPr>
      </p:pic>
      <p:pic>
        <p:nvPicPr>
          <p:cNvPr id="269" name="Tree3.pdf"/>
          <p:cNvPicPr>
            <a:picLocks noChangeAspect="1"/>
          </p:cNvPicPr>
          <p:nvPr/>
        </p:nvPicPr>
        <p:blipFill>
          <a:blip r:embed="rId6">
            <a:extLst/>
          </a:blip>
          <a:stretch>
            <a:fillRect/>
          </a:stretch>
        </p:blipFill>
        <p:spPr>
          <a:xfrm>
            <a:off x="4028836" y="5248892"/>
            <a:ext cx="446485" cy="348251"/>
          </a:xfrm>
          <a:prstGeom prst="rect">
            <a:avLst/>
          </a:prstGeom>
          <a:ln w="12700">
            <a:miter lim="400000"/>
          </a:ln>
        </p:spPr>
      </p:pic>
      <p:sp>
        <p:nvSpPr>
          <p:cNvPr id="270" name="Shape 270"/>
          <p:cNvSpPr/>
          <p:nvPr/>
        </p:nvSpPr>
        <p:spPr>
          <a:xfrm>
            <a:off x="5716449" y="4170176"/>
            <a:ext cx="1370619" cy="892969"/>
          </a:xfrm>
          <a:prstGeom prst="rightArrow">
            <a:avLst>
              <a:gd name="adj1" fmla="val 32000"/>
              <a:gd name="adj2" fmla="val 64000"/>
            </a:avLst>
          </a:prstGeom>
          <a:solidFill>
            <a:srgbClr val="000000"/>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pic>
        <p:nvPicPr>
          <p:cNvPr id="271" name="Tree3.pdf"/>
          <p:cNvPicPr>
            <a:picLocks noChangeAspect="1"/>
          </p:cNvPicPr>
          <p:nvPr/>
        </p:nvPicPr>
        <p:blipFill>
          <a:blip r:embed="rId6">
            <a:extLst/>
          </a:blip>
          <a:srcRect l="18188" b="16657"/>
          <a:stretch>
            <a:fillRect/>
          </a:stretch>
        </p:blipFill>
        <p:spPr>
          <a:xfrm>
            <a:off x="7571870" y="3766248"/>
            <a:ext cx="1945385" cy="1545761"/>
          </a:xfrm>
          <a:prstGeom prst="rect">
            <a:avLst/>
          </a:prstGeom>
          <a:ln w="12700">
            <a:miter lim="400000"/>
          </a:ln>
        </p:spPr>
      </p:pic>
      <p:sp>
        <p:nvSpPr>
          <p:cNvPr id="273" name="Shape 273"/>
          <p:cNvSpPr/>
          <p:nvPr/>
        </p:nvSpPr>
        <p:spPr>
          <a:xfrm>
            <a:off x="5941733" y="3652790"/>
            <a:ext cx="461666" cy="26680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5"/>
              <a:t>Prune</a:t>
            </a:r>
          </a:p>
        </p:txBody>
      </p:sp>
    </p:spTree>
    <p:extLst>
      <p:ext uri="{BB962C8B-B14F-4D97-AF65-F5344CB8AC3E}">
        <p14:creationId xmlns:p14="http://schemas.microsoft.com/office/powerpoint/2010/main" val="1073991343"/>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Network Visualizations</a:t>
            </a:r>
            <a:endParaRPr lang="en-US" dirty="0"/>
          </a:p>
        </p:txBody>
      </p:sp>
      <p:pic>
        <p:nvPicPr>
          <p:cNvPr id="5" name="Content Placeholder 4"/>
          <p:cNvPicPr>
            <a:picLocks noGrp="1" noChangeAspect="1"/>
          </p:cNvPicPr>
          <p:nvPr>
            <p:ph idx="1"/>
          </p:nvPr>
        </p:nvPicPr>
        <p:blipFill rotWithShape="1">
          <a:blip r:embed="rId2"/>
          <a:srcRect t="16790" b="10370"/>
          <a:stretch/>
        </p:blipFill>
        <p:spPr>
          <a:xfrm>
            <a:off x="1530069" y="1690695"/>
            <a:ext cx="9131867" cy="4995335"/>
          </a:xfrm>
          <a:prstGeom prst="rect">
            <a:avLst/>
          </a:prstGeom>
        </p:spPr>
      </p:pic>
      <p:sp>
        <p:nvSpPr>
          <p:cNvPr id="6" name="Slide Number Placeholder 5"/>
          <p:cNvSpPr>
            <a:spLocks noGrp="1"/>
          </p:cNvSpPr>
          <p:nvPr>
            <p:ph type="sldNum" sz="quarter" idx="12"/>
          </p:nvPr>
        </p:nvSpPr>
        <p:spPr/>
        <p:txBody>
          <a:bodyPr/>
          <a:lstStyle/>
          <a:p>
            <a:fld id="{C78632A9-1B2C-46F7-945C-5C72C280A5D0}" type="slidenum">
              <a:rPr lang="en-US" smtClean="0"/>
              <a:t>60</a:t>
            </a:fld>
            <a:endParaRPr lang="en-US"/>
          </a:p>
        </p:txBody>
      </p:sp>
    </p:spTree>
    <p:extLst>
      <p:ext uri="{BB962C8B-B14F-4D97-AF65-F5344CB8AC3E}">
        <p14:creationId xmlns:p14="http://schemas.microsoft.com/office/powerpoint/2010/main" val="32378067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Network Visualizations</a:t>
            </a:r>
            <a:endParaRPr lang="en-US" dirty="0"/>
          </a:p>
        </p:txBody>
      </p:sp>
      <p:pic>
        <p:nvPicPr>
          <p:cNvPr id="4" name="Content Placeholder 3"/>
          <p:cNvPicPr>
            <a:picLocks noGrp="1" noChangeAspect="1"/>
          </p:cNvPicPr>
          <p:nvPr>
            <p:ph idx="1"/>
          </p:nvPr>
        </p:nvPicPr>
        <p:blipFill rotWithShape="1">
          <a:blip r:embed="rId2"/>
          <a:srcRect t="18025" b="9630"/>
          <a:stretch/>
        </p:blipFill>
        <p:spPr>
          <a:xfrm>
            <a:off x="1530069" y="1690693"/>
            <a:ext cx="9131867" cy="4961468"/>
          </a:xfrm>
          <a:prstGeom prst="rect">
            <a:avLst/>
          </a:prstGeom>
        </p:spPr>
      </p:pic>
      <p:sp>
        <p:nvSpPr>
          <p:cNvPr id="5" name="Slide Number Placeholder 4"/>
          <p:cNvSpPr>
            <a:spLocks noGrp="1"/>
          </p:cNvSpPr>
          <p:nvPr>
            <p:ph type="sldNum" sz="quarter" idx="12"/>
          </p:nvPr>
        </p:nvSpPr>
        <p:spPr/>
        <p:txBody>
          <a:bodyPr/>
          <a:lstStyle/>
          <a:p>
            <a:fld id="{C78632A9-1B2C-46F7-945C-5C72C280A5D0}" type="slidenum">
              <a:rPr lang="en-US" smtClean="0"/>
              <a:t>61</a:t>
            </a:fld>
            <a:endParaRPr lang="en-US"/>
          </a:p>
        </p:txBody>
      </p:sp>
    </p:spTree>
    <p:extLst>
      <p:ext uri="{BB962C8B-B14F-4D97-AF65-F5344CB8AC3E}">
        <p14:creationId xmlns:p14="http://schemas.microsoft.com/office/powerpoint/2010/main" val="93246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p:cNvSpPr>
          <p:nvPr>
            <p:ph type="title"/>
          </p:nvPr>
        </p:nvSpPr>
        <p:spPr>
          <a:xfrm>
            <a:off x="2193729" y="-35714"/>
            <a:ext cx="7804547" cy="1094340"/>
          </a:xfrm>
          <a:prstGeom prst="rect">
            <a:avLst/>
          </a:prstGeom>
        </p:spPr>
        <p:txBody>
          <a:bodyPr/>
          <a:lstStyle/>
          <a:p>
            <a:r>
              <a:t>Network Visualizations</a:t>
            </a:r>
          </a:p>
        </p:txBody>
      </p:sp>
      <p:pic>
        <p:nvPicPr>
          <p:cNvPr id="347" name="4_6_9_edgefilter.png"/>
          <p:cNvPicPr>
            <a:picLocks noChangeAspect="1"/>
          </p:cNvPicPr>
          <p:nvPr/>
        </p:nvPicPr>
        <p:blipFill>
          <a:blip r:embed="rId2">
            <a:extLst/>
          </a:blip>
          <a:srcRect l="38113" t="10221" r="38113" b="21151"/>
          <a:stretch>
            <a:fillRect/>
          </a:stretch>
        </p:blipFill>
        <p:spPr>
          <a:xfrm>
            <a:off x="2651703" y="2462367"/>
            <a:ext cx="2808843" cy="2721485"/>
          </a:xfrm>
          <a:prstGeom prst="rect">
            <a:avLst/>
          </a:prstGeom>
          <a:ln w="12700">
            <a:miter lim="400000"/>
          </a:ln>
        </p:spPr>
      </p:pic>
      <p:sp>
        <p:nvSpPr>
          <p:cNvPr id="348" name="Shape 348"/>
          <p:cNvSpPr/>
          <p:nvPr/>
        </p:nvSpPr>
        <p:spPr>
          <a:xfrm>
            <a:off x="3649840" y="2043141"/>
            <a:ext cx="686086" cy="34285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500">
                <a:latin typeface="Helvetica"/>
                <a:ea typeface="Helvetica"/>
                <a:cs typeface="Helvetica"/>
                <a:sym typeface="Helvetica"/>
              </a:defRPr>
            </a:lvl1pPr>
          </a:lstStyle>
          <a:p>
            <a:r>
              <a:rPr sz="1759"/>
              <a:t>COX3</a:t>
            </a:r>
          </a:p>
        </p:txBody>
      </p:sp>
      <p:sp>
        <p:nvSpPr>
          <p:cNvPr id="349" name="Shape 349"/>
          <p:cNvSpPr/>
          <p:nvPr/>
        </p:nvSpPr>
        <p:spPr>
          <a:xfrm>
            <a:off x="2063241" y="4799439"/>
            <a:ext cx="524182" cy="34285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500">
                <a:latin typeface="Helvetica"/>
                <a:ea typeface="Helvetica"/>
                <a:cs typeface="Helvetica"/>
                <a:sym typeface="Helvetica"/>
              </a:defRPr>
            </a:lvl1pPr>
          </a:lstStyle>
          <a:p>
            <a:r>
              <a:rPr sz="1759"/>
              <a:t>ND4</a:t>
            </a:r>
          </a:p>
        </p:txBody>
      </p:sp>
      <p:sp>
        <p:nvSpPr>
          <p:cNvPr id="350" name="Shape 350"/>
          <p:cNvSpPr/>
          <p:nvPr/>
        </p:nvSpPr>
        <p:spPr>
          <a:xfrm>
            <a:off x="5438664" y="4799439"/>
            <a:ext cx="524182" cy="34285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500">
                <a:latin typeface="Helvetica"/>
                <a:ea typeface="Helvetica"/>
                <a:cs typeface="Helvetica"/>
                <a:sym typeface="Helvetica"/>
              </a:defRPr>
            </a:lvl1pPr>
          </a:lstStyle>
          <a:p>
            <a:r>
              <a:rPr sz="1759"/>
              <a:t>ND1</a:t>
            </a:r>
          </a:p>
        </p:txBody>
      </p:sp>
      <p:sp>
        <p:nvSpPr>
          <p:cNvPr id="351" name="Shape 351"/>
          <p:cNvSpPr/>
          <p:nvPr/>
        </p:nvSpPr>
        <p:spPr>
          <a:xfrm>
            <a:off x="2483601" y="1244981"/>
            <a:ext cx="3161123" cy="613566"/>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defTabSz="321433">
              <a:defRPr sz="2500">
                <a:latin typeface="Helvetica"/>
                <a:ea typeface="Helvetica"/>
                <a:cs typeface="Helvetica"/>
                <a:sym typeface="Helvetica"/>
              </a:defRPr>
            </a:pPr>
            <a:r>
              <a:rPr sz="1759"/>
              <a:t>Censored</a:t>
            </a:r>
          </a:p>
          <a:p>
            <a:pPr defTabSz="321433">
              <a:defRPr sz="2500">
                <a:latin typeface="Helvetica"/>
                <a:ea typeface="Helvetica"/>
                <a:cs typeface="Helvetica"/>
                <a:sym typeface="Helvetica"/>
              </a:defRPr>
            </a:pPr>
            <a:r>
              <a:rPr sz="1759"/>
              <a:t>RF distances below 4 removed</a:t>
            </a:r>
          </a:p>
        </p:txBody>
      </p:sp>
      <p:pic>
        <p:nvPicPr>
          <p:cNvPr id="352" name="5_7_12_nofilter.png"/>
          <p:cNvPicPr>
            <a:picLocks noChangeAspect="1"/>
          </p:cNvPicPr>
          <p:nvPr/>
        </p:nvPicPr>
        <p:blipFill>
          <a:blip r:embed="rId3">
            <a:extLst/>
          </a:blip>
          <a:srcRect l="38068" t="9797" r="38068" b="25717"/>
          <a:stretch>
            <a:fillRect/>
          </a:stretch>
        </p:blipFill>
        <p:spPr>
          <a:xfrm>
            <a:off x="6538124" y="2926229"/>
            <a:ext cx="3267041" cy="2962983"/>
          </a:xfrm>
          <a:prstGeom prst="rect">
            <a:avLst/>
          </a:prstGeom>
          <a:ln w="12700">
            <a:miter lim="400000"/>
          </a:ln>
        </p:spPr>
      </p:pic>
      <p:sp>
        <p:nvSpPr>
          <p:cNvPr id="353" name="Shape 353"/>
          <p:cNvSpPr/>
          <p:nvPr/>
        </p:nvSpPr>
        <p:spPr>
          <a:xfrm>
            <a:off x="7845728" y="2599759"/>
            <a:ext cx="674865" cy="34285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500">
                <a:latin typeface="Helvetica"/>
                <a:ea typeface="Helvetica"/>
                <a:cs typeface="Helvetica"/>
                <a:sym typeface="Helvetica"/>
              </a:defRPr>
            </a:lvl1pPr>
          </a:lstStyle>
          <a:p>
            <a:r>
              <a:rPr sz="1759"/>
              <a:t>CYTB</a:t>
            </a:r>
          </a:p>
        </p:txBody>
      </p:sp>
      <p:sp>
        <p:nvSpPr>
          <p:cNvPr id="354" name="Shape 354"/>
          <p:cNvSpPr/>
          <p:nvPr/>
        </p:nvSpPr>
        <p:spPr>
          <a:xfrm>
            <a:off x="5985372" y="5619533"/>
            <a:ext cx="524182" cy="34285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500">
                <a:latin typeface="Helvetica"/>
                <a:ea typeface="Helvetica"/>
                <a:cs typeface="Helvetica"/>
                <a:sym typeface="Helvetica"/>
              </a:defRPr>
            </a:lvl1pPr>
          </a:lstStyle>
          <a:p>
            <a:r>
              <a:rPr sz="1759"/>
              <a:t>ND6</a:t>
            </a:r>
          </a:p>
        </p:txBody>
      </p:sp>
      <p:sp>
        <p:nvSpPr>
          <p:cNvPr id="355" name="Shape 355"/>
          <p:cNvSpPr/>
          <p:nvPr/>
        </p:nvSpPr>
        <p:spPr>
          <a:xfrm>
            <a:off x="9741795" y="5619533"/>
            <a:ext cx="524182" cy="34285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500">
                <a:latin typeface="Helvetica"/>
                <a:ea typeface="Helvetica"/>
                <a:cs typeface="Helvetica"/>
                <a:sym typeface="Helvetica"/>
              </a:defRPr>
            </a:lvl1pPr>
          </a:lstStyle>
          <a:p>
            <a:r>
              <a:rPr sz="1759"/>
              <a:t>ND2</a:t>
            </a:r>
          </a:p>
        </p:txBody>
      </p:sp>
      <p:sp>
        <p:nvSpPr>
          <p:cNvPr id="356" name="Shape 356"/>
          <p:cNvSpPr/>
          <p:nvPr/>
        </p:nvSpPr>
        <p:spPr>
          <a:xfrm>
            <a:off x="7529641" y="1910167"/>
            <a:ext cx="1285609" cy="34285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defTabSz="457200">
              <a:defRPr sz="2500">
                <a:latin typeface="Helvetica"/>
                <a:ea typeface="Helvetica"/>
                <a:cs typeface="Helvetica"/>
                <a:sym typeface="Helvetica"/>
              </a:defRPr>
            </a:lvl1pPr>
          </a:lstStyle>
          <a:p>
            <a:r>
              <a:rPr sz="1759"/>
              <a:t>Uncensored</a:t>
            </a:r>
          </a:p>
        </p:txBody>
      </p:sp>
    </p:spTree>
    <p:extLst>
      <p:ext uri="{BB962C8B-B14F-4D97-AF65-F5344CB8AC3E}">
        <p14:creationId xmlns:p14="http://schemas.microsoft.com/office/powerpoint/2010/main" val="2993796208"/>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p:cNvSpPr>
          <p:nvPr>
            <p:ph type="title"/>
          </p:nvPr>
        </p:nvSpPr>
        <p:spPr>
          <a:xfrm>
            <a:off x="2193729" y="-71434"/>
            <a:ext cx="7804547" cy="1094340"/>
          </a:xfrm>
          <a:prstGeom prst="rect">
            <a:avLst/>
          </a:prstGeom>
        </p:spPr>
        <p:txBody>
          <a:bodyPr/>
          <a:lstStyle/>
          <a:p>
            <a:r>
              <a:t>Assessing Model Fit</a:t>
            </a:r>
          </a:p>
        </p:txBody>
      </p:sp>
      <p:sp>
        <p:nvSpPr>
          <p:cNvPr id="359" name="Shape 359"/>
          <p:cNvSpPr/>
          <p:nvPr/>
        </p:nvSpPr>
        <p:spPr>
          <a:xfrm>
            <a:off x="2444210" y="1431316"/>
            <a:ext cx="7303588" cy="995465"/>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r>
              <a:rPr sz="2000" dirty="0"/>
              <a:t>Using parametric bootstrapping or posterior prediction, we can compare network structures between observed and simulated datasets.</a:t>
            </a:r>
          </a:p>
        </p:txBody>
      </p:sp>
      <p:sp>
        <p:nvSpPr>
          <p:cNvPr id="360" name="Shape 360"/>
          <p:cNvSpPr/>
          <p:nvPr/>
        </p:nvSpPr>
        <p:spPr>
          <a:xfrm>
            <a:off x="2903746" y="2888323"/>
            <a:ext cx="935834"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t>Empirical</a:t>
            </a:r>
          </a:p>
        </p:txBody>
      </p:sp>
      <p:pic>
        <p:nvPicPr>
          <p:cNvPr id="361" name="NetworkOfBipartitions_2Topos_color.pdf"/>
          <p:cNvPicPr>
            <a:picLocks noChangeAspect="1"/>
          </p:cNvPicPr>
          <p:nvPr/>
        </p:nvPicPr>
        <p:blipFill>
          <a:blip r:embed="rId2">
            <a:extLst/>
          </a:blip>
          <a:stretch>
            <a:fillRect/>
          </a:stretch>
        </p:blipFill>
        <p:spPr>
          <a:xfrm>
            <a:off x="2158014" y="3456109"/>
            <a:ext cx="2630997" cy="2146895"/>
          </a:xfrm>
          <a:prstGeom prst="rect">
            <a:avLst/>
          </a:prstGeom>
          <a:ln w="12700">
            <a:miter lim="400000"/>
          </a:ln>
        </p:spPr>
      </p:pic>
      <p:sp>
        <p:nvSpPr>
          <p:cNvPr id="362" name="Shape 362"/>
          <p:cNvSpPr/>
          <p:nvPr/>
        </p:nvSpPr>
        <p:spPr>
          <a:xfrm>
            <a:off x="7404080" y="2888323"/>
            <a:ext cx="1010085"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t>Simulated</a:t>
            </a:r>
          </a:p>
        </p:txBody>
      </p:sp>
      <p:pic>
        <p:nvPicPr>
          <p:cNvPr id="363" name="NetworkOfBipartitions_uniform.pdf"/>
          <p:cNvPicPr>
            <a:picLocks noChangeAspect="1"/>
          </p:cNvPicPr>
          <p:nvPr/>
        </p:nvPicPr>
        <p:blipFill>
          <a:blip r:embed="rId3">
            <a:extLst/>
          </a:blip>
          <a:stretch>
            <a:fillRect/>
          </a:stretch>
        </p:blipFill>
        <p:spPr>
          <a:xfrm>
            <a:off x="6839227" y="3585046"/>
            <a:ext cx="2638995" cy="2157668"/>
          </a:xfrm>
          <a:prstGeom prst="rect">
            <a:avLst/>
          </a:prstGeom>
          <a:ln w="12700">
            <a:miter lim="400000"/>
          </a:ln>
        </p:spPr>
      </p:pic>
      <p:sp>
        <p:nvSpPr>
          <p:cNvPr id="364" name="Shape 364"/>
          <p:cNvSpPr/>
          <p:nvPr/>
        </p:nvSpPr>
        <p:spPr>
          <a:xfrm>
            <a:off x="5538185" y="4123554"/>
            <a:ext cx="431208" cy="9377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8000"/>
            </a:lvl1pPr>
          </a:lstStyle>
          <a:p>
            <a:r>
              <a:rPr sz="5625"/>
              <a:t>=</a:t>
            </a:r>
          </a:p>
        </p:txBody>
      </p:sp>
      <p:sp>
        <p:nvSpPr>
          <p:cNvPr id="365" name="Shape 365"/>
          <p:cNvSpPr/>
          <p:nvPr/>
        </p:nvSpPr>
        <p:spPr>
          <a:xfrm>
            <a:off x="5644460" y="4494208"/>
            <a:ext cx="339329" cy="339329"/>
          </a:xfrm>
          <a:prstGeom prst="line">
            <a:avLst/>
          </a:prstGeom>
          <a:ln w="25400">
            <a:solidFill>
              <a:srgbClr val="000000"/>
            </a:solidFill>
            <a:miter lim="400000"/>
          </a:ln>
        </p:spPr>
        <p:txBody>
          <a:bodyPr lIns="35719" tIns="35719" rIns="35719" bIns="35719" anchor="ctr"/>
          <a:lstStyle/>
          <a:p>
            <a:pPr>
              <a:defRPr sz="2400"/>
            </a:pPr>
            <a:endParaRPr sz="1687"/>
          </a:p>
        </p:txBody>
      </p:sp>
    </p:spTree>
    <p:extLst>
      <p:ext uri="{BB962C8B-B14F-4D97-AF65-F5344CB8AC3E}">
        <p14:creationId xmlns:p14="http://schemas.microsoft.com/office/powerpoint/2010/main" val="2613208854"/>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04639" y="2057353"/>
            <a:ext cx="4839720" cy="3634867"/>
          </a:xfrm>
          <a:prstGeom prst="rect">
            <a:avLst/>
          </a:prstGeom>
        </p:spPr>
      </p:pic>
      <p:sp>
        <p:nvSpPr>
          <p:cNvPr id="3" name="Rectangle 2"/>
          <p:cNvSpPr/>
          <p:nvPr/>
        </p:nvSpPr>
        <p:spPr>
          <a:xfrm>
            <a:off x="684966" y="5530206"/>
            <a:ext cx="4849399" cy="1200329"/>
          </a:xfrm>
          <a:prstGeom prst="rect">
            <a:avLst/>
          </a:prstGeom>
        </p:spPr>
        <p:txBody>
          <a:bodyPr wrap="square">
            <a:spAutoFit/>
          </a:bodyPr>
          <a:lstStyle/>
          <a:p>
            <a:r>
              <a:rPr lang="en-US" dirty="0"/>
              <a:t> </a:t>
            </a:r>
            <a:r>
              <a:rPr lang="en-US" dirty="0" err="1"/>
              <a:t>Cov</a:t>
            </a:r>
            <a:r>
              <a:rPr lang="en-US" dirty="0"/>
              <a:t>(red, black) = (.50) – (.50*.50)</a:t>
            </a:r>
          </a:p>
          <a:p>
            <a:r>
              <a:rPr lang="en-US" dirty="0"/>
              <a:t>                             = .25	</a:t>
            </a:r>
          </a:p>
          <a:p>
            <a:r>
              <a:rPr lang="en-US" dirty="0"/>
              <a:t> </a:t>
            </a:r>
            <a:r>
              <a:rPr lang="en-US" dirty="0" err="1"/>
              <a:t>Cov</a:t>
            </a:r>
            <a:r>
              <a:rPr lang="en-US" dirty="0"/>
              <a:t>(red, red) = (1) – (1*1)</a:t>
            </a:r>
          </a:p>
          <a:p>
            <a:r>
              <a:rPr lang="en-US" dirty="0"/>
              <a:t>                         = 0</a:t>
            </a:r>
          </a:p>
        </p:txBody>
      </p:sp>
      <p:sp>
        <p:nvSpPr>
          <p:cNvPr id="6" name="Title 1"/>
          <p:cNvSpPr>
            <a:spLocks noGrp="1"/>
          </p:cNvSpPr>
          <p:nvPr>
            <p:ph type="title"/>
          </p:nvPr>
        </p:nvSpPr>
        <p:spPr>
          <a:xfrm>
            <a:off x="1981200" y="274639"/>
            <a:ext cx="8229600" cy="1143000"/>
          </a:xfrm>
        </p:spPr>
        <p:txBody>
          <a:bodyPr/>
          <a:lstStyle/>
          <a:p>
            <a:r>
              <a:rPr lang="en-US" dirty="0" smtClean="0"/>
              <a:t>The “Perfect Case”: 50 Trees</a:t>
            </a:r>
            <a:endParaRPr lang="en-US" dirty="0"/>
          </a:p>
        </p:txBody>
      </p:sp>
    </p:spTree>
    <p:extLst>
      <p:ext uri="{BB962C8B-B14F-4D97-AF65-F5344CB8AC3E}">
        <p14:creationId xmlns:p14="http://schemas.microsoft.com/office/powerpoint/2010/main" val="341707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9784" y="2239386"/>
            <a:ext cx="5846501" cy="4380804"/>
          </a:xfrm>
          <a:prstGeom prst="rect">
            <a:avLst/>
          </a:prstGeom>
        </p:spPr>
      </p:pic>
      <p:sp>
        <p:nvSpPr>
          <p:cNvPr id="5" name="Rectangle 4"/>
          <p:cNvSpPr/>
          <p:nvPr/>
        </p:nvSpPr>
        <p:spPr>
          <a:xfrm>
            <a:off x="450385" y="5583126"/>
            <a:ext cx="4849399" cy="646331"/>
          </a:xfrm>
          <a:prstGeom prst="rect">
            <a:avLst/>
          </a:prstGeom>
        </p:spPr>
        <p:txBody>
          <a:bodyPr wrap="square">
            <a:spAutoFit/>
          </a:bodyPr>
          <a:lstStyle/>
          <a:p>
            <a:r>
              <a:rPr lang="en-US" dirty="0"/>
              <a:t>    </a:t>
            </a:r>
            <a:r>
              <a:rPr lang="en-US" dirty="0" err="1"/>
              <a:t>Cov</a:t>
            </a:r>
            <a:r>
              <a:rPr lang="en-US" dirty="0"/>
              <a:t>(red, orange) = (0) – (.50*.50)</a:t>
            </a:r>
          </a:p>
          <a:p>
            <a:r>
              <a:rPr lang="en-US" dirty="0"/>
              <a:t>                                   = -.25 	</a:t>
            </a:r>
          </a:p>
        </p:txBody>
      </p:sp>
      <p:sp>
        <p:nvSpPr>
          <p:cNvPr id="11" name="Title 1"/>
          <p:cNvSpPr>
            <a:spLocks noGrp="1"/>
          </p:cNvSpPr>
          <p:nvPr>
            <p:ph type="title"/>
          </p:nvPr>
        </p:nvSpPr>
        <p:spPr>
          <a:xfrm>
            <a:off x="1981200" y="274639"/>
            <a:ext cx="8229600" cy="1143000"/>
          </a:xfrm>
        </p:spPr>
        <p:txBody>
          <a:bodyPr/>
          <a:lstStyle/>
          <a:p>
            <a:r>
              <a:rPr lang="en-US" dirty="0" smtClean="0"/>
              <a:t>The “Perfect Case”: 50 Trees</a:t>
            </a:r>
            <a:endParaRPr lang="en-US" dirty="0"/>
          </a:p>
        </p:txBody>
      </p:sp>
    </p:spTree>
    <p:extLst>
      <p:ext uri="{BB962C8B-B14F-4D97-AF65-F5344CB8AC3E}">
        <p14:creationId xmlns:p14="http://schemas.microsoft.com/office/powerpoint/2010/main" val="206603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35881" y="1283084"/>
            <a:ext cx="6146472" cy="4772789"/>
          </a:xfrm>
          <a:prstGeom prst="rect">
            <a:avLst/>
          </a:prstGeom>
        </p:spPr>
      </p:pic>
      <p:sp>
        <p:nvSpPr>
          <p:cNvPr id="9" name="Title 1"/>
          <p:cNvSpPr>
            <a:spLocks noGrp="1"/>
          </p:cNvSpPr>
          <p:nvPr>
            <p:ph type="title"/>
          </p:nvPr>
        </p:nvSpPr>
        <p:spPr>
          <a:xfrm>
            <a:off x="1981200" y="112645"/>
            <a:ext cx="8229600" cy="1143000"/>
          </a:xfrm>
        </p:spPr>
        <p:txBody>
          <a:bodyPr>
            <a:normAutofit/>
          </a:bodyPr>
          <a:lstStyle/>
          <a:p>
            <a:r>
              <a:rPr lang="en-US" dirty="0" smtClean="0"/>
              <a:t>The Network</a:t>
            </a:r>
            <a:endParaRPr lang="en-US" dirty="0"/>
          </a:p>
        </p:txBody>
      </p:sp>
      <p:pic>
        <p:nvPicPr>
          <p:cNvPr id="5" name="Picture 4"/>
          <p:cNvPicPr>
            <a:picLocks noChangeAspect="1"/>
          </p:cNvPicPr>
          <p:nvPr/>
        </p:nvPicPr>
        <p:blipFill>
          <a:blip r:embed="rId3"/>
          <a:stretch>
            <a:fillRect/>
          </a:stretch>
        </p:blipFill>
        <p:spPr>
          <a:xfrm>
            <a:off x="1681406" y="1840868"/>
            <a:ext cx="2559773" cy="1922515"/>
          </a:xfrm>
          <a:prstGeom prst="rect">
            <a:avLst/>
          </a:prstGeom>
        </p:spPr>
      </p:pic>
      <p:pic>
        <p:nvPicPr>
          <p:cNvPr id="6" name="Picture 5"/>
          <p:cNvPicPr>
            <a:picLocks noChangeAspect="1"/>
          </p:cNvPicPr>
          <p:nvPr/>
        </p:nvPicPr>
        <p:blipFill>
          <a:blip r:embed="rId4"/>
          <a:stretch>
            <a:fillRect/>
          </a:stretch>
        </p:blipFill>
        <p:spPr>
          <a:xfrm>
            <a:off x="1681406" y="3881429"/>
            <a:ext cx="2559773" cy="2005039"/>
          </a:xfrm>
          <a:prstGeom prst="rect">
            <a:avLst/>
          </a:prstGeom>
        </p:spPr>
      </p:pic>
    </p:spTree>
    <p:extLst>
      <p:ext uri="{BB962C8B-B14F-4D97-AF65-F5344CB8AC3E}">
        <p14:creationId xmlns:p14="http://schemas.microsoft.com/office/powerpoint/2010/main" val="36959867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80739" y="1703041"/>
            <a:ext cx="6313859" cy="4902767"/>
          </a:xfrm>
          <a:prstGeom prst="rect">
            <a:avLst/>
          </a:prstGeom>
        </p:spPr>
      </p:pic>
      <p:sp>
        <p:nvSpPr>
          <p:cNvPr id="7" name="TextBox 6"/>
          <p:cNvSpPr txBox="1"/>
          <p:nvPr/>
        </p:nvSpPr>
        <p:spPr>
          <a:xfrm>
            <a:off x="609606" y="3160252"/>
            <a:ext cx="4163567" cy="2769989"/>
          </a:xfrm>
          <a:prstGeom prst="rect">
            <a:avLst/>
          </a:prstGeom>
          <a:noFill/>
        </p:spPr>
        <p:txBody>
          <a:bodyPr wrap="square" rtlCol="0">
            <a:spAutoFit/>
          </a:bodyPr>
          <a:lstStyle/>
          <a:p>
            <a:r>
              <a:rPr lang="en-US" sz="2000" dirty="0"/>
              <a:t>H</a:t>
            </a:r>
            <a:r>
              <a:rPr lang="en-US" sz="2000" baseline="-25000" dirty="0"/>
              <a:t>a</a:t>
            </a:r>
            <a:r>
              <a:rPr lang="en-US" sz="2000" dirty="0"/>
              <a:t> = -(2(10*.25)+(5*.25)) = -6.25 </a:t>
            </a:r>
          </a:p>
          <a:p>
            <a:r>
              <a:rPr lang="en-US" sz="2000" dirty="0" err="1"/>
              <a:t>H</a:t>
            </a:r>
            <a:r>
              <a:rPr lang="en-US" sz="2000" baseline="-25000" dirty="0" err="1"/>
              <a:t>b</a:t>
            </a:r>
            <a:r>
              <a:rPr lang="en-US" sz="2000" baseline="-25000" dirty="0"/>
              <a:t> </a:t>
            </a:r>
            <a:r>
              <a:rPr lang="en-US" sz="2000" dirty="0"/>
              <a:t>= -(2*(10*.25) +(5*.25)) = -6.25 </a:t>
            </a:r>
          </a:p>
          <a:p>
            <a:endParaRPr lang="en-US" sz="2000" dirty="0"/>
          </a:p>
          <a:p>
            <a:r>
              <a:rPr lang="en-US" sz="2000" dirty="0"/>
              <a:t>H</a:t>
            </a:r>
            <a:r>
              <a:rPr lang="en-US" sz="2000" baseline="-25000" dirty="0"/>
              <a:t>a </a:t>
            </a:r>
            <a:r>
              <a:rPr lang="en-US" sz="2000" dirty="0"/>
              <a:t>+ </a:t>
            </a:r>
            <a:r>
              <a:rPr lang="en-US" sz="2000" dirty="0" err="1"/>
              <a:t>H</a:t>
            </a:r>
            <a:r>
              <a:rPr lang="en-US" sz="2000" baseline="-25000" dirty="0" err="1"/>
              <a:t>b</a:t>
            </a:r>
            <a:r>
              <a:rPr lang="en-US" sz="2000" baseline="-25000" dirty="0"/>
              <a:t> </a:t>
            </a:r>
            <a:r>
              <a:rPr lang="en-US" sz="2000" dirty="0"/>
              <a:t>= H = -12.5</a:t>
            </a:r>
          </a:p>
          <a:p>
            <a:endParaRPr lang="en-US" sz="2000" dirty="0"/>
          </a:p>
          <a:p>
            <a:r>
              <a:rPr lang="en-US" sz="2000" b="1" dirty="0"/>
              <a:t>Hamiltonian minimum</a:t>
            </a:r>
          </a:p>
          <a:p>
            <a:endParaRPr lang="en-US" dirty="0"/>
          </a:p>
          <a:p>
            <a:endParaRPr lang="en-US" dirty="0"/>
          </a:p>
          <a:p>
            <a:endParaRPr lang="en-US" dirty="0"/>
          </a:p>
        </p:txBody>
      </p:sp>
      <p:sp>
        <p:nvSpPr>
          <p:cNvPr id="9" name="Title 1"/>
          <p:cNvSpPr>
            <a:spLocks noGrp="1"/>
          </p:cNvSpPr>
          <p:nvPr>
            <p:ph type="title"/>
          </p:nvPr>
        </p:nvSpPr>
        <p:spPr>
          <a:xfrm>
            <a:off x="1981200" y="112645"/>
            <a:ext cx="8229600" cy="1143000"/>
          </a:xfrm>
        </p:spPr>
        <p:txBody>
          <a:bodyPr>
            <a:normAutofit/>
          </a:bodyPr>
          <a:lstStyle/>
          <a:p>
            <a:r>
              <a:rPr lang="en-US" dirty="0" smtClean="0"/>
              <a:t>Calculating the Hamiltonian</a:t>
            </a:r>
            <a:endParaRPr lang="en-US" dirty="0"/>
          </a:p>
        </p:txBody>
      </p:sp>
      <p:pic>
        <p:nvPicPr>
          <p:cNvPr id="5" name="Picture 4" descr="Screen Shot 2014-05-28 at 10.37.2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75" y="2404877"/>
            <a:ext cx="4429031" cy="594660"/>
          </a:xfrm>
          <a:prstGeom prst="rect">
            <a:avLst/>
          </a:prstGeom>
        </p:spPr>
      </p:pic>
    </p:spTree>
    <p:extLst>
      <p:ext uri="{BB962C8B-B14F-4D97-AF65-F5344CB8AC3E}">
        <p14:creationId xmlns:p14="http://schemas.microsoft.com/office/powerpoint/2010/main" val="40756831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8075" y="3308331"/>
            <a:ext cx="4799343" cy="1938992"/>
          </a:xfrm>
          <a:prstGeom prst="rect">
            <a:avLst/>
          </a:prstGeom>
          <a:noFill/>
        </p:spPr>
        <p:txBody>
          <a:bodyPr wrap="square" rtlCol="0">
            <a:spAutoFit/>
          </a:bodyPr>
          <a:lstStyle/>
          <a:p>
            <a:r>
              <a:rPr lang="en-US" sz="2000" dirty="0"/>
              <a:t>H</a:t>
            </a:r>
            <a:r>
              <a:rPr lang="en-US" sz="2000" baseline="-25000" dirty="0"/>
              <a:t>a</a:t>
            </a:r>
            <a:r>
              <a:rPr lang="en-US" sz="2000" dirty="0"/>
              <a:t> = -(2*((6*.25) + 4*-.25) + (5*.25)) = -2.25 </a:t>
            </a:r>
          </a:p>
          <a:p>
            <a:r>
              <a:rPr lang="en-US" sz="2000" dirty="0" err="1"/>
              <a:t>H</a:t>
            </a:r>
            <a:r>
              <a:rPr lang="en-US" sz="2000" baseline="-25000" dirty="0" err="1"/>
              <a:t>b</a:t>
            </a:r>
            <a:r>
              <a:rPr lang="en-US" sz="2000" baseline="-25000" dirty="0"/>
              <a:t> </a:t>
            </a:r>
            <a:r>
              <a:rPr lang="en-US" sz="2000" dirty="0"/>
              <a:t>= -(2*((6*.25) + 4*-.25) + (5*.25)) = -2.25 </a:t>
            </a:r>
          </a:p>
          <a:p>
            <a:endParaRPr lang="en-US" sz="2000" dirty="0"/>
          </a:p>
          <a:p>
            <a:r>
              <a:rPr lang="en-US" sz="2000" dirty="0"/>
              <a:t>H</a:t>
            </a:r>
            <a:r>
              <a:rPr lang="en-US" sz="2000" baseline="-25000" dirty="0"/>
              <a:t>a </a:t>
            </a:r>
            <a:r>
              <a:rPr lang="en-US" sz="2000" dirty="0"/>
              <a:t>+ </a:t>
            </a:r>
            <a:r>
              <a:rPr lang="en-US" sz="2000" dirty="0" err="1"/>
              <a:t>H</a:t>
            </a:r>
            <a:r>
              <a:rPr lang="en-US" sz="2000" baseline="-25000" dirty="0" err="1"/>
              <a:t>b</a:t>
            </a:r>
            <a:r>
              <a:rPr lang="en-US" sz="2000" baseline="-25000" dirty="0"/>
              <a:t> </a:t>
            </a:r>
            <a:r>
              <a:rPr lang="en-US" sz="2000" dirty="0"/>
              <a:t>= H = -4.5</a:t>
            </a:r>
          </a:p>
          <a:p>
            <a:endParaRPr lang="en-US" sz="2000" b="1" dirty="0"/>
          </a:p>
          <a:p>
            <a:r>
              <a:rPr lang="en-US" sz="2000" b="1" dirty="0"/>
              <a:t>Hamiltonian not minimized</a:t>
            </a:r>
          </a:p>
        </p:txBody>
      </p:sp>
      <p:sp>
        <p:nvSpPr>
          <p:cNvPr id="9" name="Title 1"/>
          <p:cNvSpPr>
            <a:spLocks noGrp="1"/>
          </p:cNvSpPr>
          <p:nvPr>
            <p:ph type="title"/>
          </p:nvPr>
        </p:nvSpPr>
        <p:spPr>
          <a:xfrm>
            <a:off x="1981200" y="112645"/>
            <a:ext cx="8229600" cy="1143000"/>
          </a:xfrm>
        </p:spPr>
        <p:txBody>
          <a:bodyPr>
            <a:normAutofit/>
          </a:bodyPr>
          <a:lstStyle/>
          <a:p>
            <a:r>
              <a:rPr lang="en-US" dirty="0" smtClean="0"/>
              <a:t>Calculating the Hamiltonian</a:t>
            </a:r>
            <a:endParaRPr lang="en-US" dirty="0"/>
          </a:p>
        </p:txBody>
      </p:sp>
      <p:pic>
        <p:nvPicPr>
          <p:cNvPr id="3" name="Picture 2"/>
          <p:cNvPicPr>
            <a:picLocks noChangeAspect="1"/>
          </p:cNvPicPr>
          <p:nvPr/>
        </p:nvPicPr>
        <p:blipFill>
          <a:blip r:embed="rId3"/>
          <a:stretch>
            <a:fillRect/>
          </a:stretch>
        </p:blipFill>
        <p:spPr>
          <a:xfrm>
            <a:off x="5565281" y="1642834"/>
            <a:ext cx="6421783" cy="4986572"/>
          </a:xfrm>
          <a:prstGeom prst="rect">
            <a:avLst/>
          </a:prstGeom>
        </p:spPr>
      </p:pic>
      <p:pic>
        <p:nvPicPr>
          <p:cNvPr id="5" name="Picture 4" descr="Screen Shot 2014-05-28 at 10.37.2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75" y="2404877"/>
            <a:ext cx="4429031" cy="594660"/>
          </a:xfrm>
          <a:prstGeom prst="rect">
            <a:avLst/>
          </a:prstGeom>
        </p:spPr>
      </p:pic>
      <p:sp>
        <p:nvSpPr>
          <p:cNvPr id="2" name="TextBox 1"/>
          <p:cNvSpPr txBox="1"/>
          <p:nvPr/>
        </p:nvSpPr>
        <p:spPr>
          <a:xfrm>
            <a:off x="458075" y="5556127"/>
            <a:ext cx="4819135" cy="923330"/>
          </a:xfrm>
          <a:prstGeom prst="rect">
            <a:avLst/>
          </a:prstGeom>
          <a:noFill/>
        </p:spPr>
        <p:txBody>
          <a:bodyPr wrap="square" rtlCol="0">
            <a:spAutoFit/>
          </a:bodyPr>
          <a:lstStyle/>
          <a:p>
            <a:r>
              <a:rPr lang="en-US" b="1" dirty="0"/>
              <a:t>No closed form solution!  </a:t>
            </a:r>
          </a:p>
          <a:p>
            <a:r>
              <a:rPr lang="en-US" b="1" dirty="0"/>
              <a:t>Need optimization algorithm </a:t>
            </a:r>
          </a:p>
          <a:p>
            <a:r>
              <a:rPr lang="en-US" b="1" dirty="0"/>
              <a:t>(simulated annealing)</a:t>
            </a:r>
          </a:p>
        </p:txBody>
      </p:sp>
    </p:spTree>
    <p:extLst>
      <p:ext uri="{BB962C8B-B14F-4D97-AF65-F5344CB8AC3E}">
        <p14:creationId xmlns:p14="http://schemas.microsoft.com/office/powerpoint/2010/main" val="169857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35881" y="1283084"/>
            <a:ext cx="6146472" cy="4772789"/>
          </a:xfrm>
          <a:prstGeom prst="rect">
            <a:avLst/>
          </a:prstGeom>
        </p:spPr>
      </p:pic>
      <p:sp>
        <p:nvSpPr>
          <p:cNvPr id="9" name="Title 1"/>
          <p:cNvSpPr>
            <a:spLocks noGrp="1"/>
          </p:cNvSpPr>
          <p:nvPr>
            <p:ph type="title"/>
          </p:nvPr>
        </p:nvSpPr>
        <p:spPr>
          <a:xfrm>
            <a:off x="1981200" y="112645"/>
            <a:ext cx="8229600" cy="1143000"/>
          </a:xfrm>
        </p:spPr>
        <p:txBody>
          <a:bodyPr>
            <a:normAutofit/>
          </a:bodyPr>
          <a:lstStyle/>
          <a:p>
            <a:r>
              <a:rPr lang="en-US" dirty="0" smtClean="0"/>
              <a:t>Hamiltonian Minimum</a:t>
            </a:r>
            <a:endParaRPr lang="en-US" dirty="0"/>
          </a:p>
        </p:txBody>
      </p:sp>
      <p:pic>
        <p:nvPicPr>
          <p:cNvPr id="5" name="Picture 4"/>
          <p:cNvPicPr>
            <a:picLocks noChangeAspect="1"/>
          </p:cNvPicPr>
          <p:nvPr/>
        </p:nvPicPr>
        <p:blipFill>
          <a:blip r:embed="rId3"/>
          <a:stretch>
            <a:fillRect/>
          </a:stretch>
        </p:blipFill>
        <p:spPr>
          <a:xfrm>
            <a:off x="1681406" y="1840868"/>
            <a:ext cx="2559773" cy="1922515"/>
          </a:xfrm>
          <a:prstGeom prst="rect">
            <a:avLst/>
          </a:prstGeom>
        </p:spPr>
      </p:pic>
      <p:pic>
        <p:nvPicPr>
          <p:cNvPr id="6" name="Picture 5"/>
          <p:cNvPicPr>
            <a:picLocks noChangeAspect="1"/>
          </p:cNvPicPr>
          <p:nvPr/>
        </p:nvPicPr>
        <p:blipFill>
          <a:blip r:embed="rId4"/>
          <a:stretch>
            <a:fillRect/>
          </a:stretch>
        </p:blipFill>
        <p:spPr>
          <a:xfrm>
            <a:off x="1681406" y="3881429"/>
            <a:ext cx="2559773" cy="2005039"/>
          </a:xfrm>
          <a:prstGeom prst="rect">
            <a:avLst/>
          </a:prstGeom>
        </p:spPr>
      </p:pic>
    </p:spTree>
    <p:extLst>
      <p:ext uri="{BB962C8B-B14F-4D97-AF65-F5344CB8AC3E}">
        <p14:creationId xmlns:p14="http://schemas.microsoft.com/office/powerpoint/2010/main" val="29880898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xfrm>
            <a:off x="2193733" y="312542"/>
            <a:ext cx="7804547" cy="1133164"/>
          </a:xfrm>
          <a:prstGeom prst="rect">
            <a:avLst/>
          </a:prstGeom>
        </p:spPr>
        <p:txBody>
          <a:bodyPr/>
          <a:lstStyle/>
          <a:p>
            <a:r>
              <a:t>Summarizing Tree Sets</a:t>
            </a:r>
          </a:p>
        </p:txBody>
      </p:sp>
      <p:sp>
        <p:nvSpPr>
          <p:cNvPr id="276" name="Shape 276"/>
          <p:cNvSpPr>
            <a:spLocks noGrp="1"/>
          </p:cNvSpPr>
          <p:nvPr>
            <p:ph type="body" idx="1"/>
          </p:nvPr>
        </p:nvSpPr>
        <p:spPr>
          <a:xfrm>
            <a:off x="2193733" y="1468940"/>
            <a:ext cx="7804547" cy="3556109"/>
          </a:xfrm>
          <a:prstGeom prst="rect">
            <a:avLst/>
          </a:prstGeom>
        </p:spPr>
        <p:txBody>
          <a:bodyPr/>
          <a:lstStyle/>
          <a:p>
            <a:r>
              <a:rPr dirty="0"/>
              <a:t>Consensus trees</a:t>
            </a:r>
          </a:p>
          <a:p>
            <a:r>
              <a:rPr dirty="0"/>
              <a:t>Agreement subtrees</a:t>
            </a:r>
          </a:p>
          <a:p>
            <a:r>
              <a:rPr dirty="0"/>
              <a:t>Clustering</a:t>
            </a:r>
          </a:p>
          <a:p>
            <a:pPr>
              <a:defRPr>
                <a:solidFill>
                  <a:srgbClr val="FFFFFF"/>
                </a:solidFill>
              </a:defRPr>
            </a:pPr>
            <a:r>
              <a:rPr dirty="0"/>
              <a:t>NLDR</a:t>
            </a:r>
          </a:p>
        </p:txBody>
      </p:sp>
      <p:pic>
        <p:nvPicPr>
          <p:cNvPr id="2" name="Picture 1"/>
          <p:cNvPicPr>
            <a:picLocks noChangeAspect="1"/>
          </p:cNvPicPr>
          <p:nvPr/>
        </p:nvPicPr>
        <p:blipFill>
          <a:blip r:embed="rId2"/>
          <a:stretch>
            <a:fillRect/>
          </a:stretch>
        </p:blipFill>
        <p:spPr>
          <a:xfrm>
            <a:off x="5775777" y="3453011"/>
            <a:ext cx="5301975" cy="1187247"/>
          </a:xfrm>
          <a:prstGeom prst="rect">
            <a:avLst/>
          </a:prstGeom>
        </p:spPr>
      </p:pic>
    </p:spTree>
    <p:extLst>
      <p:ext uri="{BB962C8B-B14F-4D97-AF65-F5344CB8AC3E}">
        <p14:creationId xmlns:p14="http://schemas.microsoft.com/office/powerpoint/2010/main" val="3231206855"/>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TreeScaper</a:t>
            </a:r>
            <a:r>
              <a:rPr lang="en-US" dirty="0" smtClean="0"/>
              <a:t> Software</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8366" y="1690695"/>
            <a:ext cx="6415772" cy="4981047"/>
          </a:xfrm>
          <a:prstGeom prst="rect">
            <a:avLst/>
          </a:prstGeom>
        </p:spPr>
      </p:pic>
      <p:sp>
        <p:nvSpPr>
          <p:cNvPr id="5" name="TextBox 4"/>
          <p:cNvSpPr txBox="1"/>
          <p:nvPr/>
        </p:nvSpPr>
        <p:spPr>
          <a:xfrm>
            <a:off x="165101" y="2015072"/>
            <a:ext cx="5168899" cy="2585323"/>
          </a:xfrm>
          <a:prstGeom prst="rect">
            <a:avLst/>
          </a:prstGeom>
          <a:noFill/>
        </p:spPr>
        <p:txBody>
          <a:bodyPr wrap="square" rtlCol="0">
            <a:spAutoFit/>
          </a:bodyPr>
          <a:lstStyle/>
          <a:p>
            <a:pPr marL="285730" indent="-285730">
              <a:buFont typeface="Arial" panose="020B0604020202020204" pitchFamily="34" charset="0"/>
              <a:buChar char="•"/>
            </a:pPr>
            <a:r>
              <a:rPr lang="en-US" dirty="0"/>
              <a:t>Available on GitHub (developer version)</a:t>
            </a:r>
          </a:p>
          <a:p>
            <a:pPr marL="742895" lvl="1" indent="-285730">
              <a:buFont typeface="Arial" panose="020B0604020202020204" pitchFamily="34" charset="0"/>
              <a:buChar char="•"/>
            </a:pPr>
            <a:r>
              <a:rPr lang="en-US" dirty="0"/>
              <a:t>https://github.com/whuang08/TreeScaper</a:t>
            </a:r>
          </a:p>
          <a:p>
            <a:pPr marL="285730" indent="-285730">
              <a:buFont typeface="Arial" panose="020B0604020202020204" pitchFamily="34" charset="0"/>
              <a:buChar char="•"/>
            </a:pPr>
            <a:r>
              <a:rPr lang="en-US" dirty="0"/>
              <a:t>Available on </a:t>
            </a:r>
            <a:r>
              <a:rPr lang="en-US" dirty="0" err="1"/>
              <a:t>SourceForge</a:t>
            </a:r>
            <a:r>
              <a:rPr lang="en-US" dirty="0"/>
              <a:t>:</a:t>
            </a:r>
          </a:p>
          <a:p>
            <a:pPr marL="742895" lvl="1" indent="-285730">
              <a:buFont typeface="Arial" panose="020B0604020202020204" pitchFamily="34" charset="0"/>
              <a:buChar char="•"/>
            </a:pPr>
            <a:r>
              <a:rPr lang="en-US" dirty="0"/>
              <a:t>https://sourceforge.net/projects/treescaper/</a:t>
            </a:r>
          </a:p>
          <a:p>
            <a:pPr marL="285730" indent="-285730">
              <a:buFont typeface="Arial" panose="020B0604020202020204" pitchFamily="34" charset="0"/>
              <a:buChar char="•"/>
            </a:pPr>
            <a:r>
              <a:rPr lang="en-US" dirty="0" err="1"/>
              <a:t>TreeScaper</a:t>
            </a:r>
            <a:r>
              <a:rPr lang="en-US" dirty="0"/>
              <a:t> Website:</a:t>
            </a:r>
          </a:p>
          <a:p>
            <a:pPr marL="742895" lvl="1" indent="-285730">
              <a:buFont typeface="Arial" panose="020B0604020202020204" pitchFamily="34" charset="0"/>
              <a:buChar char="•"/>
            </a:pPr>
            <a:r>
              <a:rPr lang="en-US" dirty="0"/>
              <a:t>http://www.math.fsu.edu/~whuang2/Indices/index_TreeScaper.html</a:t>
            </a:r>
          </a:p>
          <a:p>
            <a:pPr marL="285730" indent="-285730">
              <a:buFont typeface="Arial" panose="020B0604020202020204" pitchFamily="34" charset="0"/>
              <a:buChar char="•"/>
            </a:pPr>
            <a:endParaRPr lang="en-US" dirty="0"/>
          </a:p>
          <a:p>
            <a:pPr marL="742895" lvl="1" indent="-285730">
              <a:buFont typeface="Arial" panose="020B0604020202020204" pitchFamily="34" charset="0"/>
              <a:buChar char="•"/>
            </a:pPr>
            <a:endParaRPr lang="en-US" dirty="0"/>
          </a:p>
        </p:txBody>
      </p:sp>
      <p:sp>
        <p:nvSpPr>
          <p:cNvPr id="6" name="Slide Number Placeholder 5"/>
          <p:cNvSpPr>
            <a:spLocks noGrp="1"/>
          </p:cNvSpPr>
          <p:nvPr>
            <p:ph type="sldNum" sz="quarter" idx="12"/>
          </p:nvPr>
        </p:nvSpPr>
        <p:spPr/>
        <p:txBody>
          <a:bodyPr/>
          <a:lstStyle/>
          <a:p>
            <a:fld id="{C78632A9-1B2C-46F7-945C-5C72C280A5D0}" type="slidenum">
              <a:rPr lang="en-US" smtClean="0"/>
              <a:t>70</a:t>
            </a:fld>
            <a:endParaRPr lang="en-US"/>
          </a:p>
        </p:txBody>
      </p:sp>
    </p:spTree>
    <p:extLst>
      <p:ext uri="{BB962C8B-B14F-4D97-AF65-F5344CB8AC3E}">
        <p14:creationId xmlns:p14="http://schemas.microsoft.com/office/powerpoint/2010/main" val="1402608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Natural Community Structure</a:t>
            </a:r>
            <a:endParaRPr lang="en-US" dirty="0"/>
          </a:p>
        </p:txBody>
      </p:sp>
      <p:pic>
        <p:nvPicPr>
          <p:cNvPr id="3" name="Picture 2"/>
          <p:cNvPicPr>
            <a:picLocks noChangeAspect="1"/>
          </p:cNvPicPr>
          <p:nvPr/>
        </p:nvPicPr>
        <p:blipFill>
          <a:blip r:embed="rId3"/>
          <a:stretch>
            <a:fillRect/>
          </a:stretch>
        </p:blipFill>
        <p:spPr>
          <a:xfrm>
            <a:off x="2452419" y="1417651"/>
            <a:ext cx="6977555" cy="5094103"/>
          </a:xfrm>
          <a:prstGeom prst="rect">
            <a:avLst/>
          </a:prstGeom>
        </p:spPr>
      </p:pic>
      <p:sp>
        <p:nvSpPr>
          <p:cNvPr id="4" name="Slide Number Placeholder 3"/>
          <p:cNvSpPr>
            <a:spLocks noGrp="1"/>
          </p:cNvSpPr>
          <p:nvPr>
            <p:ph type="sldNum" sz="quarter" idx="12"/>
          </p:nvPr>
        </p:nvSpPr>
        <p:spPr/>
        <p:txBody>
          <a:bodyPr/>
          <a:lstStyle/>
          <a:p>
            <a:fld id="{C78632A9-1B2C-46F7-945C-5C72C280A5D0}" type="slidenum">
              <a:rPr lang="en-US" smtClean="0"/>
              <a:t>71</a:t>
            </a:fld>
            <a:endParaRPr lang="en-US"/>
          </a:p>
        </p:txBody>
      </p:sp>
    </p:spTree>
    <p:extLst>
      <p:ext uri="{BB962C8B-B14F-4D97-AF65-F5344CB8AC3E}">
        <p14:creationId xmlns:p14="http://schemas.microsoft.com/office/powerpoint/2010/main" val="22441894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xfrm>
            <a:off x="2193733" y="215160"/>
            <a:ext cx="7804547" cy="1091443"/>
          </a:xfrm>
          <a:prstGeom prst="rect">
            <a:avLst/>
          </a:prstGeom>
        </p:spPr>
        <p:txBody>
          <a:bodyPr/>
          <a:lstStyle/>
          <a:p>
            <a:r>
              <a:t>Tree Sets</a:t>
            </a:r>
          </a:p>
        </p:txBody>
      </p:sp>
      <p:pic>
        <p:nvPicPr>
          <p:cNvPr id="192" name="Tree1.pdf"/>
          <p:cNvPicPr>
            <a:picLocks noChangeAspect="1"/>
          </p:cNvPicPr>
          <p:nvPr/>
        </p:nvPicPr>
        <p:blipFill>
          <a:blip r:embed="rId3">
            <a:extLst/>
          </a:blip>
          <a:stretch>
            <a:fillRect/>
          </a:stretch>
        </p:blipFill>
        <p:spPr>
          <a:xfrm>
            <a:off x="3698295" y="1455912"/>
            <a:ext cx="446485" cy="335401"/>
          </a:xfrm>
          <a:prstGeom prst="rect">
            <a:avLst/>
          </a:prstGeom>
          <a:ln w="12700">
            <a:miter lim="400000"/>
          </a:ln>
        </p:spPr>
      </p:pic>
      <p:pic>
        <p:nvPicPr>
          <p:cNvPr id="193" name="Tree2.pdf"/>
          <p:cNvPicPr>
            <a:picLocks noChangeAspect="1"/>
          </p:cNvPicPr>
          <p:nvPr/>
        </p:nvPicPr>
        <p:blipFill>
          <a:blip r:embed="rId4">
            <a:extLst/>
          </a:blip>
          <a:stretch>
            <a:fillRect/>
          </a:stretch>
        </p:blipFill>
        <p:spPr>
          <a:xfrm>
            <a:off x="3302139" y="3159383"/>
            <a:ext cx="446485" cy="369879"/>
          </a:xfrm>
          <a:prstGeom prst="rect">
            <a:avLst/>
          </a:prstGeom>
          <a:ln w="12700">
            <a:miter lim="400000"/>
          </a:ln>
        </p:spPr>
      </p:pic>
      <p:pic>
        <p:nvPicPr>
          <p:cNvPr id="194" name="Tree3.pdf"/>
          <p:cNvPicPr>
            <a:picLocks noChangeAspect="1"/>
          </p:cNvPicPr>
          <p:nvPr/>
        </p:nvPicPr>
        <p:blipFill>
          <a:blip r:embed="rId5">
            <a:extLst/>
          </a:blip>
          <a:stretch>
            <a:fillRect/>
          </a:stretch>
        </p:blipFill>
        <p:spPr>
          <a:xfrm>
            <a:off x="4461546" y="4409503"/>
            <a:ext cx="446485" cy="348251"/>
          </a:xfrm>
          <a:prstGeom prst="rect">
            <a:avLst/>
          </a:prstGeom>
          <a:ln w="12700">
            <a:miter lim="400000"/>
          </a:ln>
        </p:spPr>
      </p:pic>
      <p:pic>
        <p:nvPicPr>
          <p:cNvPr id="195" name="Tree4.pdf"/>
          <p:cNvPicPr>
            <a:picLocks noChangeAspect="1"/>
          </p:cNvPicPr>
          <p:nvPr/>
        </p:nvPicPr>
        <p:blipFill>
          <a:blip r:embed="rId6">
            <a:extLst/>
          </a:blip>
          <a:stretch>
            <a:fillRect/>
          </a:stretch>
        </p:blipFill>
        <p:spPr>
          <a:xfrm>
            <a:off x="6140654" y="1875361"/>
            <a:ext cx="446484" cy="335403"/>
          </a:xfrm>
          <a:prstGeom prst="rect">
            <a:avLst/>
          </a:prstGeom>
          <a:ln w="12700">
            <a:miter lim="400000"/>
          </a:ln>
        </p:spPr>
      </p:pic>
      <p:pic>
        <p:nvPicPr>
          <p:cNvPr id="196" name="Tree5.pdf"/>
          <p:cNvPicPr>
            <a:picLocks noChangeAspect="1"/>
          </p:cNvPicPr>
          <p:nvPr/>
        </p:nvPicPr>
        <p:blipFill>
          <a:blip r:embed="rId7">
            <a:extLst/>
          </a:blip>
          <a:stretch>
            <a:fillRect/>
          </a:stretch>
        </p:blipFill>
        <p:spPr>
          <a:xfrm>
            <a:off x="7935846" y="2549999"/>
            <a:ext cx="446485" cy="372163"/>
          </a:xfrm>
          <a:prstGeom prst="rect">
            <a:avLst/>
          </a:prstGeom>
          <a:ln w="12700">
            <a:miter lim="400000"/>
          </a:ln>
        </p:spPr>
      </p:pic>
      <p:pic>
        <p:nvPicPr>
          <p:cNvPr id="197" name="Tree6.pdf"/>
          <p:cNvPicPr>
            <a:picLocks noChangeAspect="1"/>
          </p:cNvPicPr>
          <p:nvPr/>
        </p:nvPicPr>
        <p:blipFill>
          <a:blip r:embed="rId8">
            <a:extLst/>
          </a:blip>
          <a:stretch>
            <a:fillRect/>
          </a:stretch>
        </p:blipFill>
        <p:spPr>
          <a:xfrm>
            <a:off x="7842586" y="4477204"/>
            <a:ext cx="446485" cy="348251"/>
          </a:xfrm>
          <a:prstGeom prst="rect">
            <a:avLst/>
          </a:prstGeom>
          <a:ln w="12700">
            <a:miter lim="400000"/>
          </a:ln>
        </p:spPr>
      </p:pic>
      <p:pic>
        <p:nvPicPr>
          <p:cNvPr id="198" name="Tree1.pdf"/>
          <p:cNvPicPr>
            <a:picLocks noChangeAspect="1"/>
          </p:cNvPicPr>
          <p:nvPr/>
        </p:nvPicPr>
        <p:blipFill>
          <a:blip r:embed="rId3">
            <a:extLst/>
          </a:blip>
          <a:stretch>
            <a:fillRect/>
          </a:stretch>
        </p:blipFill>
        <p:spPr>
          <a:xfrm>
            <a:off x="2917767" y="5486511"/>
            <a:ext cx="446485" cy="335400"/>
          </a:xfrm>
          <a:prstGeom prst="rect">
            <a:avLst/>
          </a:prstGeom>
          <a:ln w="12700">
            <a:miter lim="400000"/>
          </a:ln>
        </p:spPr>
      </p:pic>
      <p:pic>
        <p:nvPicPr>
          <p:cNvPr id="199" name="Tree1.pdf"/>
          <p:cNvPicPr>
            <a:picLocks noChangeAspect="1"/>
          </p:cNvPicPr>
          <p:nvPr/>
        </p:nvPicPr>
        <p:blipFill>
          <a:blip r:embed="rId3">
            <a:extLst/>
          </a:blip>
          <a:stretch>
            <a:fillRect/>
          </a:stretch>
        </p:blipFill>
        <p:spPr>
          <a:xfrm>
            <a:off x="6379479" y="5066816"/>
            <a:ext cx="446485" cy="335400"/>
          </a:xfrm>
          <a:prstGeom prst="rect">
            <a:avLst/>
          </a:prstGeom>
          <a:ln w="12700">
            <a:miter lim="400000"/>
          </a:ln>
        </p:spPr>
      </p:pic>
      <p:pic>
        <p:nvPicPr>
          <p:cNvPr id="200" name="Tree1.pdf"/>
          <p:cNvPicPr>
            <a:picLocks noChangeAspect="1"/>
          </p:cNvPicPr>
          <p:nvPr/>
        </p:nvPicPr>
        <p:blipFill>
          <a:blip r:embed="rId3">
            <a:extLst/>
          </a:blip>
          <a:stretch>
            <a:fillRect/>
          </a:stretch>
        </p:blipFill>
        <p:spPr>
          <a:xfrm>
            <a:off x="9676810" y="1450293"/>
            <a:ext cx="446484" cy="335400"/>
          </a:xfrm>
          <a:prstGeom prst="rect">
            <a:avLst/>
          </a:prstGeom>
          <a:ln w="12700">
            <a:miter lim="400000"/>
          </a:ln>
        </p:spPr>
      </p:pic>
      <p:pic>
        <p:nvPicPr>
          <p:cNvPr id="201" name="Tree4.pdf"/>
          <p:cNvPicPr>
            <a:picLocks noChangeAspect="1"/>
          </p:cNvPicPr>
          <p:nvPr/>
        </p:nvPicPr>
        <p:blipFill>
          <a:blip r:embed="rId6">
            <a:extLst/>
          </a:blip>
          <a:stretch>
            <a:fillRect/>
          </a:stretch>
        </p:blipFill>
        <p:spPr>
          <a:xfrm>
            <a:off x="6379479" y="3094539"/>
            <a:ext cx="446485" cy="335403"/>
          </a:xfrm>
          <a:prstGeom prst="rect">
            <a:avLst/>
          </a:prstGeom>
          <a:ln w="12700">
            <a:miter lim="400000"/>
          </a:ln>
        </p:spPr>
      </p:pic>
      <p:pic>
        <p:nvPicPr>
          <p:cNvPr id="202" name="Tree4.pdf"/>
          <p:cNvPicPr>
            <a:picLocks noChangeAspect="1"/>
          </p:cNvPicPr>
          <p:nvPr/>
        </p:nvPicPr>
        <p:blipFill>
          <a:blip r:embed="rId6">
            <a:extLst/>
          </a:blip>
          <a:stretch>
            <a:fillRect/>
          </a:stretch>
        </p:blipFill>
        <p:spPr>
          <a:xfrm>
            <a:off x="9676810" y="3503439"/>
            <a:ext cx="446484" cy="335403"/>
          </a:xfrm>
          <a:prstGeom prst="rect">
            <a:avLst/>
          </a:prstGeom>
          <a:ln w="12700">
            <a:miter lim="400000"/>
          </a:ln>
        </p:spPr>
      </p:pic>
      <p:pic>
        <p:nvPicPr>
          <p:cNvPr id="203" name="Tree5.pdf"/>
          <p:cNvPicPr>
            <a:picLocks noChangeAspect="1"/>
          </p:cNvPicPr>
          <p:nvPr/>
        </p:nvPicPr>
        <p:blipFill>
          <a:blip r:embed="rId7">
            <a:extLst/>
          </a:blip>
          <a:stretch>
            <a:fillRect/>
          </a:stretch>
        </p:blipFill>
        <p:spPr>
          <a:xfrm>
            <a:off x="9471426" y="5535615"/>
            <a:ext cx="446484" cy="372163"/>
          </a:xfrm>
          <a:prstGeom prst="rect">
            <a:avLst/>
          </a:prstGeom>
          <a:ln w="12700">
            <a:miter lim="400000"/>
          </a:ln>
        </p:spPr>
      </p:pic>
      <p:pic>
        <p:nvPicPr>
          <p:cNvPr id="204" name="Tree5.pdf"/>
          <p:cNvPicPr>
            <a:picLocks noChangeAspect="1"/>
          </p:cNvPicPr>
          <p:nvPr/>
        </p:nvPicPr>
        <p:blipFill>
          <a:blip r:embed="rId7">
            <a:extLst/>
          </a:blip>
          <a:stretch>
            <a:fillRect/>
          </a:stretch>
        </p:blipFill>
        <p:spPr>
          <a:xfrm>
            <a:off x="2694120" y="4201991"/>
            <a:ext cx="446485" cy="372163"/>
          </a:xfrm>
          <a:prstGeom prst="rect">
            <a:avLst/>
          </a:prstGeom>
          <a:ln w="12700">
            <a:miter lim="400000"/>
          </a:ln>
        </p:spPr>
      </p:pic>
      <p:pic>
        <p:nvPicPr>
          <p:cNvPr id="205" name="Tree2.pdf"/>
          <p:cNvPicPr>
            <a:picLocks noChangeAspect="1"/>
          </p:cNvPicPr>
          <p:nvPr/>
        </p:nvPicPr>
        <p:blipFill>
          <a:blip r:embed="rId4">
            <a:extLst/>
          </a:blip>
          <a:stretch>
            <a:fillRect/>
          </a:stretch>
        </p:blipFill>
        <p:spPr>
          <a:xfrm>
            <a:off x="6285626" y="3909445"/>
            <a:ext cx="446485" cy="369879"/>
          </a:xfrm>
          <a:prstGeom prst="rect">
            <a:avLst/>
          </a:prstGeom>
          <a:ln w="12700">
            <a:miter lim="400000"/>
          </a:ln>
        </p:spPr>
      </p:pic>
      <p:pic>
        <p:nvPicPr>
          <p:cNvPr id="206" name="Tree2.pdf"/>
          <p:cNvPicPr>
            <a:picLocks noChangeAspect="1"/>
          </p:cNvPicPr>
          <p:nvPr/>
        </p:nvPicPr>
        <p:blipFill>
          <a:blip r:embed="rId4">
            <a:extLst/>
          </a:blip>
          <a:stretch>
            <a:fillRect/>
          </a:stretch>
        </p:blipFill>
        <p:spPr>
          <a:xfrm>
            <a:off x="8043803" y="3514749"/>
            <a:ext cx="446485" cy="369879"/>
          </a:xfrm>
          <a:prstGeom prst="rect">
            <a:avLst/>
          </a:prstGeom>
          <a:ln w="12700">
            <a:miter lim="400000"/>
          </a:ln>
        </p:spPr>
      </p:pic>
      <p:pic>
        <p:nvPicPr>
          <p:cNvPr id="207" name="Tree2.pdf"/>
          <p:cNvPicPr>
            <a:picLocks noChangeAspect="1"/>
          </p:cNvPicPr>
          <p:nvPr/>
        </p:nvPicPr>
        <p:blipFill>
          <a:blip r:embed="rId4">
            <a:extLst/>
          </a:blip>
          <a:stretch>
            <a:fillRect/>
          </a:stretch>
        </p:blipFill>
        <p:spPr>
          <a:xfrm>
            <a:off x="4846974" y="5502909"/>
            <a:ext cx="446485" cy="369879"/>
          </a:xfrm>
          <a:prstGeom prst="rect">
            <a:avLst/>
          </a:prstGeom>
          <a:ln w="12700">
            <a:miter lim="400000"/>
          </a:ln>
        </p:spPr>
      </p:pic>
      <p:pic>
        <p:nvPicPr>
          <p:cNvPr id="208" name="Tree4.pdf"/>
          <p:cNvPicPr>
            <a:picLocks noChangeAspect="1"/>
          </p:cNvPicPr>
          <p:nvPr/>
        </p:nvPicPr>
        <p:blipFill>
          <a:blip r:embed="rId6">
            <a:extLst/>
          </a:blip>
          <a:stretch>
            <a:fillRect/>
          </a:stretch>
        </p:blipFill>
        <p:spPr>
          <a:xfrm>
            <a:off x="4676186" y="3312581"/>
            <a:ext cx="446484" cy="335403"/>
          </a:xfrm>
          <a:prstGeom prst="rect">
            <a:avLst/>
          </a:prstGeom>
          <a:ln w="12700">
            <a:miter lim="400000"/>
          </a:ln>
        </p:spPr>
      </p:pic>
      <p:pic>
        <p:nvPicPr>
          <p:cNvPr id="209" name="Tree4.pdf"/>
          <p:cNvPicPr>
            <a:picLocks noChangeAspect="1"/>
          </p:cNvPicPr>
          <p:nvPr/>
        </p:nvPicPr>
        <p:blipFill>
          <a:blip r:embed="rId6">
            <a:extLst/>
          </a:blip>
          <a:stretch>
            <a:fillRect/>
          </a:stretch>
        </p:blipFill>
        <p:spPr>
          <a:xfrm>
            <a:off x="2301214" y="2659493"/>
            <a:ext cx="446485" cy="335403"/>
          </a:xfrm>
          <a:prstGeom prst="rect">
            <a:avLst/>
          </a:prstGeom>
          <a:ln w="12700">
            <a:miter lim="400000"/>
          </a:ln>
        </p:spPr>
      </p:pic>
      <p:pic>
        <p:nvPicPr>
          <p:cNvPr id="210" name="Tree6.pdf"/>
          <p:cNvPicPr>
            <a:picLocks noChangeAspect="1"/>
          </p:cNvPicPr>
          <p:nvPr/>
        </p:nvPicPr>
        <p:blipFill>
          <a:blip r:embed="rId8">
            <a:extLst/>
          </a:blip>
          <a:stretch>
            <a:fillRect/>
          </a:stretch>
        </p:blipFill>
        <p:spPr>
          <a:xfrm>
            <a:off x="7512188" y="5547570"/>
            <a:ext cx="446485" cy="348252"/>
          </a:xfrm>
          <a:prstGeom prst="rect">
            <a:avLst/>
          </a:prstGeom>
          <a:ln w="12700">
            <a:miter lim="400000"/>
          </a:ln>
        </p:spPr>
      </p:pic>
      <p:pic>
        <p:nvPicPr>
          <p:cNvPr id="211" name="Tree6.pdf"/>
          <p:cNvPicPr>
            <a:picLocks noChangeAspect="1"/>
          </p:cNvPicPr>
          <p:nvPr/>
        </p:nvPicPr>
        <p:blipFill>
          <a:blip r:embed="rId8">
            <a:extLst/>
          </a:blip>
          <a:stretch>
            <a:fillRect/>
          </a:stretch>
        </p:blipFill>
        <p:spPr>
          <a:xfrm>
            <a:off x="7842586" y="1609162"/>
            <a:ext cx="446485" cy="348252"/>
          </a:xfrm>
          <a:prstGeom prst="rect">
            <a:avLst/>
          </a:prstGeom>
          <a:ln w="12700">
            <a:miter lim="400000"/>
          </a:ln>
        </p:spPr>
      </p:pic>
      <p:pic>
        <p:nvPicPr>
          <p:cNvPr id="212" name="Tree3.pdf"/>
          <p:cNvPicPr>
            <a:picLocks noChangeAspect="1"/>
          </p:cNvPicPr>
          <p:nvPr/>
        </p:nvPicPr>
        <p:blipFill>
          <a:blip r:embed="rId5">
            <a:extLst/>
          </a:blip>
          <a:stretch>
            <a:fillRect/>
          </a:stretch>
        </p:blipFill>
        <p:spPr>
          <a:xfrm>
            <a:off x="9342002" y="2470455"/>
            <a:ext cx="446485" cy="348251"/>
          </a:xfrm>
          <a:prstGeom prst="rect">
            <a:avLst/>
          </a:prstGeom>
          <a:ln w="12700">
            <a:miter lim="400000"/>
          </a:ln>
        </p:spPr>
      </p:pic>
      <p:pic>
        <p:nvPicPr>
          <p:cNvPr id="213" name="Tree3.pdf"/>
          <p:cNvPicPr>
            <a:picLocks noChangeAspect="1"/>
          </p:cNvPicPr>
          <p:nvPr/>
        </p:nvPicPr>
        <p:blipFill>
          <a:blip r:embed="rId5">
            <a:extLst/>
          </a:blip>
          <a:stretch>
            <a:fillRect/>
          </a:stretch>
        </p:blipFill>
        <p:spPr>
          <a:xfrm>
            <a:off x="9342002" y="4409503"/>
            <a:ext cx="446485" cy="348251"/>
          </a:xfrm>
          <a:prstGeom prst="rect">
            <a:avLst/>
          </a:prstGeom>
          <a:ln w="12700">
            <a:miter lim="400000"/>
          </a:ln>
        </p:spPr>
      </p:pic>
      <p:pic>
        <p:nvPicPr>
          <p:cNvPr id="214" name="Tree1.pdf"/>
          <p:cNvPicPr>
            <a:picLocks noChangeAspect="1"/>
          </p:cNvPicPr>
          <p:nvPr/>
        </p:nvPicPr>
        <p:blipFill>
          <a:blip r:embed="rId3">
            <a:extLst/>
          </a:blip>
          <a:stretch>
            <a:fillRect/>
          </a:stretch>
        </p:blipFill>
        <p:spPr>
          <a:xfrm>
            <a:off x="2694120" y="1222560"/>
            <a:ext cx="446485" cy="335400"/>
          </a:xfrm>
          <a:prstGeom prst="rect">
            <a:avLst/>
          </a:prstGeom>
          <a:ln w="12700">
            <a:miter lim="400000"/>
          </a:ln>
        </p:spPr>
      </p:pic>
      <p:pic>
        <p:nvPicPr>
          <p:cNvPr id="215" name="Tree2.pdf"/>
          <p:cNvPicPr>
            <a:picLocks noChangeAspect="1"/>
          </p:cNvPicPr>
          <p:nvPr/>
        </p:nvPicPr>
        <p:blipFill>
          <a:blip r:embed="rId4">
            <a:extLst/>
          </a:blip>
          <a:stretch>
            <a:fillRect/>
          </a:stretch>
        </p:blipFill>
        <p:spPr>
          <a:xfrm>
            <a:off x="3070302" y="2171529"/>
            <a:ext cx="446485" cy="369879"/>
          </a:xfrm>
          <a:prstGeom prst="rect">
            <a:avLst/>
          </a:prstGeom>
          <a:ln w="12700">
            <a:miter lim="400000"/>
          </a:ln>
        </p:spPr>
      </p:pic>
      <p:pic>
        <p:nvPicPr>
          <p:cNvPr id="216" name="Tree3.pdf"/>
          <p:cNvPicPr>
            <a:picLocks noChangeAspect="1"/>
          </p:cNvPicPr>
          <p:nvPr/>
        </p:nvPicPr>
        <p:blipFill>
          <a:blip r:embed="rId5">
            <a:extLst/>
          </a:blip>
          <a:stretch>
            <a:fillRect/>
          </a:stretch>
        </p:blipFill>
        <p:spPr>
          <a:xfrm>
            <a:off x="3845398" y="3909439"/>
            <a:ext cx="446485" cy="348251"/>
          </a:xfrm>
          <a:prstGeom prst="rect">
            <a:avLst/>
          </a:prstGeom>
          <a:ln w="12700">
            <a:miter lim="400000"/>
          </a:ln>
        </p:spPr>
      </p:pic>
      <p:pic>
        <p:nvPicPr>
          <p:cNvPr id="217" name="Tree4.pdf"/>
          <p:cNvPicPr>
            <a:picLocks noChangeAspect="1"/>
          </p:cNvPicPr>
          <p:nvPr/>
        </p:nvPicPr>
        <p:blipFill>
          <a:blip r:embed="rId6">
            <a:extLst/>
          </a:blip>
          <a:stretch>
            <a:fillRect/>
          </a:stretch>
        </p:blipFill>
        <p:spPr>
          <a:xfrm>
            <a:off x="5281198" y="1375299"/>
            <a:ext cx="446485" cy="335403"/>
          </a:xfrm>
          <a:prstGeom prst="rect">
            <a:avLst/>
          </a:prstGeom>
          <a:ln w="12700">
            <a:miter lim="400000"/>
          </a:ln>
        </p:spPr>
      </p:pic>
      <p:pic>
        <p:nvPicPr>
          <p:cNvPr id="218" name="Tree5.pdf"/>
          <p:cNvPicPr>
            <a:picLocks noChangeAspect="1"/>
          </p:cNvPicPr>
          <p:nvPr/>
        </p:nvPicPr>
        <p:blipFill>
          <a:blip r:embed="rId7">
            <a:extLst/>
          </a:blip>
          <a:stretch>
            <a:fillRect/>
          </a:stretch>
        </p:blipFill>
        <p:spPr>
          <a:xfrm>
            <a:off x="7319698" y="2049936"/>
            <a:ext cx="446485" cy="372163"/>
          </a:xfrm>
          <a:prstGeom prst="rect">
            <a:avLst/>
          </a:prstGeom>
          <a:ln w="12700">
            <a:miter lim="400000"/>
          </a:ln>
        </p:spPr>
      </p:pic>
      <p:pic>
        <p:nvPicPr>
          <p:cNvPr id="219" name="Tree6.pdf"/>
          <p:cNvPicPr>
            <a:picLocks noChangeAspect="1"/>
          </p:cNvPicPr>
          <p:nvPr/>
        </p:nvPicPr>
        <p:blipFill>
          <a:blip r:embed="rId8">
            <a:extLst/>
          </a:blip>
          <a:stretch>
            <a:fillRect/>
          </a:stretch>
        </p:blipFill>
        <p:spPr>
          <a:xfrm>
            <a:off x="7226438" y="3977141"/>
            <a:ext cx="446485" cy="348251"/>
          </a:xfrm>
          <a:prstGeom prst="rect">
            <a:avLst/>
          </a:prstGeom>
          <a:ln w="12700">
            <a:miter lim="400000"/>
          </a:ln>
        </p:spPr>
      </p:pic>
      <p:pic>
        <p:nvPicPr>
          <p:cNvPr id="220" name="Tree1.pdf"/>
          <p:cNvPicPr>
            <a:picLocks noChangeAspect="1"/>
          </p:cNvPicPr>
          <p:nvPr/>
        </p:nvPicPr>
        <p:blipFill>
          <a:blip r:embed="rId3">
            <a:extLst/>
          </a:blip>
          <a:stretch>
            <a:fillRect/>
          </a:stretch>
        </p:blipFill>
        <p:spPr>
          <a:xfrm>
            <a:off x="2301618" y="4986449"/>
            <a:ext cx="446485" cy="335400"/>
          </a:xfrm>
          <a:prstGeom prst="rect">
            <a:avLst/>
          </a:prstGeom>
          <a:ln w="12700">
            <a:miter lim="400000"/>
          </a:ln>
        </p:spPr>
      </p:pic>
      <p:pic>
        <p:nvPicPr>
          <p:cNvPr id="221" name="Tree1.pdf"/>
          <p:cNvPicPr>
            <a:picLocks noChangeAspect="1"/>
          </p:cNvPicPr>
          <p:nvPr/>
        </p:nvPicPr>
        <p:blipFill>
          <a:blip r:embed="rId3">
            <a:extLst/>
          </a:blip>
          <a:stretch>
            <a:fillRect/>
          </a:stretch>
        </p:blipFill>
        <p:spPr>
          <a:xfrm>
            <a:off x="5763331" y="4566755"/>
            <a:ext cx="446485" cy="335400"/>
          </a:xfrm>
          <a:prstGeom prst="rect">
            <a:avLst/>
          </a:prstGeom>
          <a:ln w="12700">
            <a:miter lim="400000"/>
          </a:ln>
        </p:spPr>
      </p:pic>
      <p:pic>
        <p:nvPicPr>
          <p:cNvPr id="222" name="Tree1.pdf"/>
          <p:cNvPicPr>
            <a:picLocks noChangeAspect="1"/>
          </p:cNvPicPr>
          <p:nvPr/>
        </p:nvPicPr>
        <p:blipFill>
          <a:blip r:embed="rId3">
            <a:extLst/>
          </a:blip>
          <a:stretch>
            <a:fillRect/>
          </a:stretch>
        </p:blipFill>
        <p:spPr>
          <a:xfrm>
            <a:off x="9060662" y="950231"/>
            <a:ext cx="446484" cy="335400"/>
          </a:xfrm>
          <a:prstGeom prst="rect">
            <a:avLst/>
          </a:prstGeom>
          <a:ln w="12700">
            <a:miter lim="400000"/>
          </a:ln>
        </p:spPr>
      </p:pic>
      <p:pic>
        <p:nvPicPr>
          <p:cNvPr id="223" name="Tree1.pdf"/>
          <p:cNvPicPr>
            <a:picLocks noChangeAspect="1"/>
          </p:cNvPicPr>
          <p:nvPr/>
        </p:nvPicPr>
        <p:blipFill>
          <a:blip r:embed="rId3">
            <a:extLst/>
          </a:blip>
          <a:stretch>
            <a:fillRect/>
          </a:stretch>
        </p:blipFill>
        <p:spPr>
          <a:xfrm>
            <a:off x="4438722" y="1970387"/>
            <a:ext cx="446485" cy="335400"/>
          </a:xfrm>
          <a:prstGeom prst="rect">
            <a:avLst/>
          </a:prstGeom>
          <a:ln w="12700">
            <a:miter lim="400000"/>
          </a:ln>
        </p:spPr>
      </p:pic>
      <p:pic>
        <p:nvPicPr>
          <p:cNvPr id="224" name="Tree4.pdf"/>
          <p:cNvPicPr>
            <a:picLocks noChangeAspect="1"/>
          </p:cNvPicPr>
          <p:nvPr/>
        </p:nvPicPr>
        <p:blipFill>
          <a:blip r:embed="rId6">
            <a:extLst/>
          </a:blip>
          <a:stretch>
            <a:fillRect/>
          </a:stretch>
        </p:blipFill>
        <p:spPr>
          <a:xfrm>
            <a:off x="5438220" y="2568379"/>
            <a:ext cx="446485" cy="335403"/>
          </a:xfrm>
          <a:prstGeom prst="rect">
            <a:avLst/>
          </a:prstGeom>
          <a:ln w="12700">
            <a:miter lim="400000"/>
          </a:ln>
        </p:spPr>
      </p:pic>
      <p:pic>
        <p:nvPicPr>
          <p:cNvPr id="225" name="Tree4.pdf"/>
          <p:cNvPicPr>
            <a:picLocks noChangeAspect="1"/>
          </p:cNvPicPr>
          <p:nvPr/>
        </p:nvPicPr>
        <p:blipFill>
          <a:blip r:embed="rId6">
            <a:extLst/>
          </a:blip>
          <a:stretch>
            <a:fillRect/>
          </a:stretch>
        </p:blipFill>
        <p:spPr>
          <a:xfrm>
            <a:off x="9060662" y="3003376"/>
            <a:ext cx="446484" cy="335403"/>
          </a:xfrm>
          <a:prstGeom prst="rect">
            <a:avLst/>
          </a:prstGeom>
          <a:ln w="12700">
            <a:miter lim="400000"/>
          </a:ln>
        </p:spPr>
      </p:pic>
      <p:pic>
        <p:nvPicPr>
          <p:cNvPr id="226" name="Tree5.pdf"/>
          <p:cNvPicPr>
            <a:picLocks noChangeAspect="1"/>
          </p:cNvPicPr>
          <p:nvPr/>
        </p:nvPicPr>
        <p:blipFill>
          <a:blip r:embed="rId7">
            <a:extLst/>
          </a:blip>
          <a:stretch>
            <a:fillRect/>
          </a:stretch>
        </p:blipFill>
        <p:spPr>
          <a:xfrm>
            <a:off x="8855278" y="5035551"/>
            <a:ext cx="446484" cy="372163"/>
          </a:xfrm>
          <a:prstGeom prst="rect">
            <a:avLst/>
          </a:prstGeom>
          <a:ln w="12700">
            <a:miter lim="400000"/>
          </a:ln>
        </p:spPr>
      </p:pic>
      <p:pic>
        <p:nvPicPr>
          <p:cNvPr id="227" name="Tree5.pdf"/>
          <p:cNvPicPr>
            <a:picLocks noChangeAspect="1"/>
          </p:cNvPicPr>
          <p:nvPr/>
        </p:nvPicPr>
        <p:blipFill>
          <a:blip r:embed="rId7">
            <a:extLst/>
          </a:blip>
          <a:stretch>
            <a:fillRect/>
          </a:stretch>
        </p:blipFill>
        <p:spPr>
          <a:xfrm>
            <a:off x="2077971" y="3701928"/>
            <a:ext cx="446485" cy="372163"/>
          </a:xfrm>
          <a:prstGeom prst="rect">
            <a:avLst/>
          </a:prstGeom>
          <a:ln w="12700">
            <a:miter lim="400000"/>
          </a:ln>
        </p:spPr>
      </p:pic>
      <p:pic>
        <p:nvPicPr>
          <p:cNvPr id="228" name="Tree2.pdf"/>
          <p:cNvPicPr>
            <a:picLocks noChangeAspect="1"/>
          </p:cNvPicPr>
          <p:nvPr/>
        </p:nvPicPr>
        <p:blipFill>
          <a:blip r:embed="rId4">
            <a:extLst/>
          </a:blip>
          <a:stretch>
            <a:fillRect/>
          </a:stretch>
        </p:blipFill>
        <p:spPr>
          <a:xfrm>
            <a:off x="5284530" y="3602681"/>
            <a:ext cx="446485" cy="369879"/>
          </a:xfrm>
          <a:prstGeom prst="rect">
            <a:avLst/>
          </a:prstGeom>
          <a:ln w="12700">
            <a:miter lim="400000"/>
          </a:ln>
        </p:spPr>
      </p:pic>
      <p:pic>
        <p:nvPicPr>
          <p:cNvPr id="229" name="Tree2.pdf"/>
          <p:cNvPicPr>
            <a:picLocks noChangeAspect="1"/>
          </p:cNvPicPr>
          <p:nvPr/>
        </p:nvPicPr>
        <p:blipFill>
          <a:blip r:embed="rId4">
            <a:extLst/>
          </a:blip>
          <a:stretch>
            <a:fillRect/>
          </a:stretch>
        </p:blipFill>
        <p:spPr>
          <a:xfrm>
            <a:off x="7427654" y="3014685"/>
            <a:ext cx="446485" cy="369879"/>
          </a:xfrm>
          <a:prstGeom prst="rect">
            <a:avLst/>
          </a:prstGeom>
          <a:ln w="12700">
            <a:miter lim="400000"/>
          </a:ln>
        </p:spPr>
      </p:pic>
      <p:pic>
        <p:nvPicPr>
          <p:cNvPr id="230" name="Tree2.pdf"/>
          <p:cNvPicPr>
            <a:picLocks noChangeAspect="1"/>
          </p:cNvPicPr>
          <p:nvPr/>
        </p:nvPicPr>
        <p:blipFill>
          <a:blip r:embed="rId4">
            <a:extLst/>
          </a:blip>
          <a:stretch>
            <a:fillRect/>
          </a:stretch>
        </p:blipFill>
        <p:spPr>
          <a:xfrm>
            <a:off x="4230826" y="5002849"/>
            <a:ext cx="446485" cy="369879"/>
          </a:xfrm>
          <a:prstGeom prst="rect">
            <a:avLst/>
          </a:prstGeom>
          <a:ln w="12700">
            <a:miter lim="400000"/>
          </a:ln>
        </p:spPr>
      </p:pic>
      <p:pic>
        <p:nvPicPr>
          <p:cNvPr id="231" name="Tree4.pdf"/>
          <p:cNvPicPr>
            <a:picLocks noChangeAspect="1"/>
          </p:cNvPicPr>
          <p:nvPr/>
        </p:nvPicPr>
        <p:blipFill>
          <a:blip r:embed="rId6">
            <a:extLst/>
          </a:blip>
          <a:stretch>
            <a:fillRect/>
          </a:stretch>
        </p:blipFill>
        <p:spPr>
          <a:xfrm>
            <a:off x="4060034" y="2812519"/>
            <a:ext cx="446484" cy="335403"/>
          </a:xfrm>
          <a:prstGeom prst="rect">
            <a:avLst/>
          </a:prstGeom>
          <a:ln w="12700">
            <a:miter lim="400000"/>
          </a:ln>
        </p:spPr>
      </p:pic>
      <p:pic>
        <p:nvPicPr>
          <p:cNvPr id="232" name="Tree4.pdf"/>
          <p:cNvPicPr>
            <a:picLocks noChangeAspect="1"/>
          </p:cNvPicPr>
          <p:nvPr/>
        </p:nvPicPr>
        <p:blipFill>
          <a:blip r:embed="rId6">
            <a:extLst/>
          </a:blip>
          <a:stretch>
            <a:fillRect/>
          </a:stretch>
        </p:blipFill>
        <p:spPr>
          <a:xfrm>
            <a:off x="1836542" y="1759275"/>
            <a:ext cx="446484" cy="335403"/>
          </a:xfrm>
          <a:prstGeom prst="rect">
            <a:avLst/>
          </a:prstGeom>
          <a:ln w="12700">
            <a:miter lim="400000"/>
          </a:ln>
        </p:spPr>
      </p:pic>
      <p:pic>
        <p:nvPicPr>
          <p:cNvPr id="233" name="Tree6.pdf"/>
          <p:cNvPicPr>
            <a:picLocks noChangeAspect="1"/>
          </p:cNvPicPr>
          <p:nvPr/>
        </p:nvPicPr>
        <p:blipFill>
          <a:blip r:embed="rId8">
            <a:extLst/>
          </a:blip>
          <a:stretch>
            <a:fillRect/>
          </a:stretch>
        </p:blipFill>
        <p:spPr>
          <a:xfrm>
            <a:off x="6869251" y="1278766"/>
            <a:ext cx="446485" cy="348252"/>
          </a:xfrm>
          <a:prstGeom prst="rect">
            <a:avLst/>
          </a:prstGeom>
          <a:ln w="12700">
            <a:miter lim="400000"/>
          </a:ln>
        </p:spPr>
      </p:pic>
      <p:pic>
        <p:nvPicPr>
          <p:cNvPr id="234" name="Tree3.pdf"/>
          <p:cNvPicPr>
            <a:picLocks noChangeAspect="1"/>
          </p:cNvPicPr>
          <p:nvPr/>
        </p:nvPicPr>
        <p:blipFill>
          <a:blip r:embed="rId5">
            <a:extLst/>
          </a:blip>
          <a:stretch>
            <a:fillRect/>
          </a:stretch>
        </p:blipFill>
        <p:spPr>
          <a:xfrm>
            <a:off x="8725852" y="1970391"/>
            <a:ext cx="446485" cy="348251"/>
          </a:xfrm>
          <a:prstGeom prst="rect">
            <a:avLst/>
          </a:prstGeom>
          <a:ln w="12700">
            <a:miter lim="400000"/>
          </a:ln>
        </p:spPr>
      </p:pic>
      <p:pic>
        <p:nvPicPr>
          <p:cNvPr id="235" name="Tree3.pdf"/>
          <p:cNvPicPr>
            <a:picLocks noChangeAspect="1"/>
          </p:cNvPicPr>
          <p:nvPr/>
        </p:nvPicPr>
        <p:blipFill>
          <a:blip r:embed="rId5">
            <a:extLst/>
          </a:blip>
          <a:stretch>
            <a:fillRect/>
          </a:stretch>
        </p:blipFill>
        <p:spPr>
          <a:xfrm>
            <a:off x="8725852" y="3909439"/>
            <a:ext cx="446485" cy="348251"/>
          </a:xfrm>
          <a:prstGeom prst="rect">
            <a:avLst/>
          </a:prstGeom>
          <a:ln w="12700">
            <a:miter lim="400000"/>
          </a:ln>
        </p:spPr>
      </p:pic>
    </p:spTree>
    <p:extLst>
      <p:ext uri="{BB962C8B-B14F-4D97-AF65-F5344CB8AC3E}">
        <p14:creationId xmlns:p14="http://schemas.microsoft.com/office/powerpoint/2010/main" val="3490647191"/>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838200" y="365129"/>
            <a:ext cx="10515600" cy="1325563"/>
          </a:xfrm>
        </p:spPr>
        <p:txBody>
          <a:bodyPr/>
          <a:lstStyle/>
          <a:p>
            <a:r>
              <a:rPr lang="en-US" dirty="0" smtClean="0"/>
              <a:t>Summarizing Tree Sets</a:t>
            </a:r>
            <a:endParaRPr lang="en-US" dirty="0"/>
          </a:p>
        </p:txBody>
      </p:sp>
      <p:pic>
        <p:nvPicPr>
          <p:cNvPr id="18" name="Picture 17"/>
          <p:cNvPicPr>
            <a:picLocks noChangeAspect="1"/>
          </p:cNvPicPr>
          <p:nvPr/>
        </p:nvPicPr>
        <p:blipFill rotWithShape="1">
          <a:blip r:embed="rId2"/>
          <a:srcRect t="16929"/>
          <a:stretch/>
        </p:blipFill>
        <p:spPr>
          <a:xfrm>
            <a:off x="647706" y="2027321"/>
            <a:ext cx="10696999" cy="4479355"/>
          </a:xfrm>
          <a:prstGeom prst="rect">
            <a:avLst/>
          </a:prstGeom>
        </p:spPr>
      </p:pic>
      <p:sp>
        <p:nvSpPr>
          <p:cNvPr id="26" name="Slide Number Placeholder 25"/>
          <p:cNvSpPr>
            <a:spLocks noGrp="1"/>
          </p:cNvSpPr>
          <p:nvPr>
            <p:ph type="sldNum" sz="quarter" idx="12"/>
          </p:nvPr>
        </p:nvSpPr>
        <p:spPr/>
        <p:txBody>
          <a:bodyPr/>
          <a:lstStyle/>
          <a:p>
            <a:fld id="{C78632A9-1B2C-46F7-945C-5C72C280A5D0}" type="slidenum">
              <a:rPr lang="en-US" smtClean="0"/>
              <a:t>73</a:t>
            </a:fld>
            <a:endParaRPr lang="en-US"/>
          </a:p>
        </p:txBody>
      </p:sp>
      <p:sp>
        <p:nvSpPr>
          <p:cNvPr id="28" name="TextBox 27"/>
          <p:cNvSpPr txBox="1"/>
          <p:nvPr/>
        </p:nvSpPr>
        <p:spPr>
          <a:xfrm>
            <a:off x="5334006" y="2679702"/>
            <a:ext cx="2527300" cy="369332"/>
          </a:xfrm>
          <a:prstGeom prst="rect">
            <a:avLst/>
          </a:prstGeom>
          <a:noFill/>
        </p:spPr>
        <p:txBody>
          <a:bodyPr wrap="square" rtlCol="0">
            <a:spAutoFit/>
          </a:bodyPr>
          <a:lstStyle/>
          <a:p>
            <a:r>
              <a:rPr lang="en-US" dirty="0"/>
              <a:t>Loss Of Information!</a:t>
            </a:r>
          </a:p>
        </p:txBody>
      </p:sp>
      <p:sp>
        <p:nvSpPr>
          <p:cNvPr id="29" name="TextBox 28"/>
          <p:cNvSpPr txBox="1"/>
          <p:nvPr/>
        </p:nvSpPr>
        <p:spPr>
          <a:xfrm>
            <a:off x="6324606" y="5879757"/>
            <a:ext cx="4914900" cy="646331"/>
          </a:xfrm>
          <a:prstGeom prst="rect">
            <a:avLst/>
          </a:prstGeom>
          <a:noFill/>
        </p:spPr>
        <p:txBody>
          <a:bodyPr wrap="square" rtlCol="0">
            <a:spAutoFit/>
          </a:bodyPr>
          <a:lstStyle/>
          <a:p>
            <a:r>
              <a:rPr lang="en-US" dirty="0"/>
              <a:t>T. </a:t>
            </a:r>
            <a:r>
              <a:rPr lang="en-US" dirty="0" err="1"/>
              <a:t>Margush</a:t>
            </a:r>
            <a:r>
              <a:rPr lang="en-US" dirty="0"/>
              <a:t> and F. R. </a:t>
            </a:r>
            <a:r>
              <a:rPr lang="en-US" dirty="0" err="1"/>
              <a:t>McMorris</a:t>
            </a:r>
            <a:r>
              <a:rPr lang="en-US" dirty="0"/>
              <a:t>, Consensus n-trees, B. Math. Biol. 43 (1981), no. 2, 239–244</a:t>
            </a:r>
          </a:p>
        </p:txBody>
      </p:sp>
      <p:sp>
        <p:nvSpPr>
          <p:cNvPr id="30" name="TextBox 29"/>
          <p:cNvSpPr txBox="1"/>
          <p:nvPr/>
        </p:nvSpPr>
        <p:spPr>
          <a:xfrm>
            <a:off x="2717806" y="1925806"/>
            <a:ext cx="1054100" cy="369332"/>
          </a:xfrm>
          <a:prstGeom prst="rect">
            <a:avLst/>
          </a:prstGeom>
          <a:noFill/>
        </p:spPr>
        <p:txBody>
          <a:bodyPr wrap="square" rtlCol="0">
            <a:spAutoFit/>
          </a:bodyPr>
          <a:lstStyle/>
          <a:p>
            <a:r>
              <a:rPr lang="en-US" dirty="0"/>
              <a:t>Tree Set</a:t>
            </a:r>
          </a:p>
        </p:txBody>
      </p:sp>
      <p:sp>
        <p:nvSpPr>
          <p:cNvPr id="31" name="TextBox 30"/>
          <p:cNvSpPr txBox="1"/>
          <p:nvPr/>
        </p:nvSpPr>
        <p:spPr>
          <a:xfrm>
            <a:off x="7861306" y="1955307"/>
            <a:ext cx="2578100" cy="646331"/>
          </a:xfrm>
          <a:prstGeom prst="rect">
            <a:avLst/>
          </a:prstGeom>
          <a:noFill/>
        </p:spPr>
        <p:txBody>
          <a:bodyPr wrap="square" rtlCol="0">
            <a:spAutoFit/>
          </a:bodyPr>
          <a:lstStyle/>
          <a:p>
            <a:r>
              <a:rPr lang="en-US" dirty="0"/>
              <a:t>Majority Rule Consensus Tree</a:t>
            </a:r>
          </a:p>
        </p:txBody>
      </p:sp>
    </p:spTree>
    <p:extLst>
      <p:ext uri="{BB962C8B-B14F-4D97-AF65-F5344CB8AC3E}">
        <p14:creationId xmlns:p14="http://schemas.microsoft.com/office/powerpoint/2010/main" val="394151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srcRect r="11589"/>
          <a:stretch/>
        </p:blipFill>
        <p:spPr>
          <a:xfrm>
            <a:off x="7029606" y="2704927"/>
            <a:ext cx="5053341" cy="3313652"/>
          </a:xfrm>
          <a:prstGeom prst="rect">
            <a:avLst/>
          </a:prstGeom>
        </p:spPr>
      </p:pic>
      <p:sp>
        <p:nvSpPr>
          <p:cNvPr id="5" name="TextBox 4"/>
          <p:cNvSpPr txBox="1"/>
          <p:nvPr/>
        </p:nvSpPr>
        <p:spPr>
          <a:xfrm>
            <a:off x="8497355" y="6018579"/>
            <a:ext cx="3585595" cy="369332"/>
          </a:xfrm>
          <a:prstGeom prst="rect">
            <a:avLst/>
          </a:prstGeom>
          <a:noFill/>
        </p:spPr>
        <p:txBody>
          <a:bodyPr wrap="square" rtlCol="0">
            <a:spAutoFit/>
          </a:bodyPr>
          <a:lstStyle/>
          <a:p>
            <a:r>
              <a:rPr lang="en-US" dirty="0"/>
              <a:t>Megan Owen 2011</a:t>
            </a:r>
          </a:p>
        </p:txBody>
      </p:sp>
    </p:spTree>
    <p:extLst>
      <p:ext uri="{BB962C8B-B14F-4D97-AF65-F5344CB8AC3E}">
        <p14:creationId xmlns:p14="http://schemas.microsoft.com/office/powerpoint/2010/main" val="15263670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4891" t="18765" b="31157"/>
          <a:stretch/>
        </p:blipFill>
        <p:spPr>
          <a:xfrm>
            <a:off x="1238494" y="1332382"/>
            <a:ext cx="9861324" cy="3899381"/>
          </a:xfrm>
          <a:prstGeom prst="rect">
            <a:avLst/>
          </a:prstGeom>
        </p:spPr>
      </p:pic>
    </p:spTree>
    <p:extLst>
      <p:ext uri="{BB962C8B-B14F-4D97-AF65-F5344CB8AC3E}">
        <p14:creationId xmlns:p14="http://schemas.microsoft.com/office/powerpoint/2010/main" val="26160679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6" name="Group 5"/>
          <p:cNvGrpSpPr/>
          <p:nvPr/>
        </p:nvGrpSpPr>
        <p:grpSpPr>
          <a:xfrm>
            <a:off x="2739401" y="2514600"/>
            <a:ext cx="4493895" cy="1828800"/>
            <a:chOff x="2739390" y="2514600"/>
            <a:chExt cx="4493895" cy="182880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958715" y="2514600"/>
              <a:ext cx="2274570" cy="182880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739390" y="2514600"/>
              <a:ext cx="2219325" cy="1828800"/>
            </a:xfrm>
            <a:prstGeom prst="rect">
              <a:avLst/>
            </a:prstGeom>
          </p:spPr>
        </p:pic>
      </p:gr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64825" y="3475672"/>
            <a:ext cx="3308985" cy="3113405"/>
          </a:xfrm>
          <a:prstGeom prst="rect">
            <a:avLst/>
          </a:prstGeom>
        </p:spPr>
      </p:pic>
    </p:spTree>
    <p:extLst>
      <p:ext uri="{BB962C8B-B14F-4D97-AF65-F5344CB8AC3E}">
        <p14:creationId xmlns:p14="http://schemas.microsoft.com/office/powerpoint/2010/main" val="12458127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for Community Detection</a:t>
            </a:r>
            <a:endParaRPr lang="en-US" dirty="0"/>
          </a:p>
        </p:txBody>
      </p:sp>
      <p:sp>
        <p:nvSpPr>
          <p:cNvPr id="4" name="Content Placeholder 3"/>
          <p:cNvSpPr>
            <a:spLocks noGrp="1"/>
          </p:cNvSpPr>
          <p:nvPr>
            <p:ph idx="1"/>
          </p:nvPr>
        </p:nvSpPr>
        <p:spPr>
          <a:xfrm>
            <a:off x="838205" y="1690693"/>
            <a:ext cx="8503759" cy="4749951"/>
          </a:xfrm>
        </p:spPr>
        <p:txBody>
          <a:bodyPr>
            <a:normAutofit/>
          </a:bodyPr>
          <a:lstStyle/>
          <a:p>
            <a:r>
              <a:rPr lang="en-US" dirty="0" smtClean="0"/>
              <a:t>Constant-Potts Model(CPM):      </a:t>
            </a:r>
          </a:p>
          <a:p>
            <a:pPr marL="0" indent="0">
              <a:buNone/>
            </a:pPr>
            <a:endParaRPr lang="en-US" sz="1200" dirty="0"/>
          </a:p>
          <a:p>
            <a:pPr marL="0" indent="0">
              <a:buNone/>
            </a:pPr>
            <a:endParaRPr lang="en-US" sz="1200" dirty="0"/>
          </a:p>
          <a:p>
            <a:pPr marL="0" indent="0">
              <a:buNone/>
            </a:pPr>
            <a:endParaRPr lang="en-US" sz="1200" dirty="0"/>
          </a:p>
        </p:txBody>
      </p:sp>
      <p:pic>
        <p:nvPicPr>
          <p:cNvPr id="12" name="Picture 11" descr="Screen Shot 2014-05-28 at 10.37.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04776"/>
            <a:ext cx="9736469" cy="1307259"/>
          </a:xfrm>
          <a:prstGeom prst="rect">
            <a:avLst/>
          </a:prstGeom>
        </p:spPr>
      </p:pic>
      <p:sp>
        <p:nvSpPr>
          <p:cNvPr id="3" name="Slide Number Placeholder 2"/>
          <p:cNvSpPr>
            <a:spLocks noGrp="1"/>
          </p:cNvSpPr>
          <p:nvPr>
            <p:ph type="sldNum" sz="quarter" idx="12"/>
          </p:nvPr>
        </p:nvSpPr>
        <p:spPr/>
        <p:txBody>
          <a:bodyPr/>
          <a:lstStyle/>
          <a:p>
            <a:fld id="{C78632A9-1B2C-46F7-945C-5C72C280A5D0}" type="slidenum">
              <a:rPr lang="en-US" smtClean="0"/>
              <a:t>77</a:t>
            </a:fld>
            <a:endParaRPr lang="en-US"/>
          </a:p>
        </p:txBody>
      </p:sp>
    </p:spTree>
    <p:extLst>
      <p:ext uri="{BB962C8B-B14F-4D97-AF65-F5344CB8AC3E}">
        <p14:creationId xmlns:p14="http://schemas.microsoft.com/office/powerpoint/2010/main" val="4564219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Linear Dimensionality Reduction</a:t>
            </a:r>
          </a:p>
        </p:txBody>
      </p:sp>
      <p:pic>
        <p:nvPicPr>
          <p:cNvPr id="4" name="Content Placeholder 3"/>
          <p:cNvPicPr>
            <a:picLocks noGrp="1" noChangeAspect="1"/>
          </p:cNvPicPr>
          <p:nvPr>
            <p:ph idx="1"/>
          </p:nvPr>
        </p:nvPicPr>
        <p:blipFill rotWithShape="1">
          <a:blip r:embed="rId3"/>
          <a:srcRect l="7034" r="13247"/>
          <a:stretch/>
        </p:blipFill>
        <p:spPr>
          <a:xfrm>
            <a:off x="2172565" y="1690697"/>
            <a:ext cx="7846875" cy="4678055"/>
          </a:xfrm>
          <a:prstGeom prst="rect">
            <a:avLst/>
          </a:prstGeom>
        </p:spPr>
      </p:pic>
      <p:sp>
        <p:nvSpPr>
          <p:cNvPr id="5" name="Content Placeholder 2"/>
          <p:cNvSpPr txBox="1">
            <a:spLocks/>
          </p:cNvSpPr>
          <p:nvPr/>
        </p:nvSpPr>
        <p:spPr>
          <a:xfrm>
            <a:off x="520560" y="2116589"/>
            <a:ext cx="5933357" cy="435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Tree>
    <p:extLst>
      <p:ext uri="{BB962C8B-B14F-4D97-AF65-F5344CB8AC3E}">
        <p14:creationId xmlns:p14="http://schemas.microsoft.com/office/powerpoint/2010/main" val="16984524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xfrm>
            <a:off x="2193733" y="312542"/>
            <a:ext cx="7804547" cy="1133164"/>
          </a:xfrm>
          <a:prstGeom prst="rect">
            <a:avLst/>
          </a:prstGeom>
        </p:spPr>
        <p:txBody>
          <a:bodyPr/>
          <a:lstStyle/>
          <a:p>
            <a:r>
              <a:t>Summarizing Tree Sets</a:t>
            </a:r>
          </a:p>
        </p:txBody>
      </p:sp>
      <p:sp>
        <p:nvSpPr>
          <p:cNvPr id="280" name="Shape 280"/>
          <p:cNvSpPr>
            <a:spLocks noGrp="1"/>
          </p:cNvSpPr>
          <p:nvPr>
            <p:ph type="body" idx="1"/>
          </p:nvPr>
        </p:nvSpPr>
        <p:spPr>
          <a:xfrm>
            <a:off x="2193733" y="1468940"/>
            <a:ext cx="7804547" cy="3556109"/>
          </a:xfrm>
          <a:prstGeom prst="rect">
            <a:avLst/>
          </a:prstGeom>
        </p:spPr>
        <p:txBody>
          <a:bodyPr/>
          <a:lstStyle/>
          <a:p>
            <a:r>
              <a:t>Consensus trees</a:t>
            </a:r>
          </a:p>
          <a:p>
            <a:r>
              <a:t>Agreement subtrees</a:t>
            </a:r>
          </a:p>
          <a:p>
            <a:r>
              <a:t>Clustering</a:t>
            </a:r>
          </a:p>
          <a:p>
            <a:r>
              <a:t>Dimensionality Reduction</a:t>
            </a:r>
          </a:p>
        </p:txBody>
      </p:sp>
      <p:pic>
        <p:nvPicPr>
          <p:cNvPr id="281" name="pasted-image.pdf"/>
          <p:cNvPicPr>
            <a:picLocks noChangeAspect="1"/>
          </p:cNvPicPr>
          <p:nvPr/>
        </p:nvPicPr>
        <p:blipFill>
          <a:blip r:embed="rId2">
            <a:extLst/>
          </a:blip>
          <a:stretch>
            <a:fillRect/>
          </a:stretch>
        </p:blipFill>
        <p:spPr>
          <a:xfrm>
            <a:off x="7287073" y="2303553"/>
            <a:ext cx="3736920" cy="3969791"/>
          </a:xfrm>
          <a:prstGeom prst="rect">
            <a:avLst/>
          </a:prstGeom>
          <a:ln w="12700">
            <a:miter lim="400000"/>
          </a:ln>
        </p:spPr>
      </p:pic>
      <p:sp>
        <p:nvSpPr>
          <p:cNvPr id="282" name="Shape 282"/>
          <p:cNvSpPr/>
          <p:nvPr/>
        </p:nvSpPr>
        <p:spPr>
          <a:xfrm>
            <a:off x="7050168" y="2027828"/>
            <a:ext cx="892969" cy="892969"/>
          </a:xfrm>
          <a:prstGeom prst="rect">
            <a:avLst/>
          </a:prstGeom>
          <a:solidFill>
            <a:srgbClr val="FFFFFF"/>
          </a:solidFill>
          <a:ln w="12700">
            <a:miter lim="400000"/>
          </a:ln>
        </p:spPr>
        <p:txBody>
          <a:bodyPr lIns="35719" tIns="35719" rIns="35719" bIns="35719" anchor="ctr"/>
          <a:lstStyle/>
          <a:p>
            <a:pPr>
              <a:defRPr sz="2400">
                <a:solidFill>
                  <a:srgbClr val="FFFFFF"/>
                </a:solidFill>
              </a:defRPr>
            </a:pPr>
            <a:endParaRPr sz="1687"/>
          </a:p>
        </p:txBody>
      </p:sp>
    </p:spTree>
    <p:extLst>
      <p:ext uri="{BB962C8B-B14F-4D97-AF65-F5344CB8AC3E}">
        <p14:creationId xmlns:p14="http://schemas.microsoft.com/office/powerpoint/2010/main" val="4229540424"/>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8" name="Shape 51"/>
          <p:cNvSpPr txBox="1">
            <a:spLocks/>
          </p:cNvSpPr>
          <p:nvPr/>
        </p:nvSpPr>
        <p:spPr>
          <a:xfrm>
            <a:off x="2225682" y="473081"/>
            <a:ext cx="8114017" cy="1119487"/>
          </a:xfrm>
          <a:prstGeom prst="rect">
            <a:avLst/>
          </a:prstGeom>
          <a:noFill/>
          <a:ln>
            <a:noFill/>
          </a:ln>
        </p:spPr>
        <p:txBody>
          <a:bodyPr vert="horz" lIns="34291" tIns="34291" rIns="34291" bIns="34291"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9886"/>
              </a:lnSpc>
              <a:spcBef>
                <a:spcPts val="0"/>
              </a:spcBef>
            </a:pPr>
            <a:r>
              <a:rPr lang="en-US" sz="4399" dirty="0">
                <a:latin typeface="Arial"/>
                <a:ea typeface="Arial"/>
                <a:cs typeface="Arial"/>
                <a:sym typeface="Arial"/>
              </a:rPr>
              <a:t>Dimensionality Reduction in </a:t>
            </a:r>
            <a:r>
              <a:rPr lang="en-US" dirty="0" err="1">
                <a:latin typeface="Arial"/>
                <a:ea typeface="Arial"/>
                <a:cs typeface="Arial"/>
                <a:sym typeface="Arial"/>
              </a:rPr>
              <a:t>Phylogenetics</a:t>
            </a:r>
            <a:endParaRPr lang="en-US" dirty="0">
              <a:latin typeface="Arial"/>
              <a:ea typeface="Arial"/>
              <a:cs typeface="Arial"/>
              <a:sym typeface="Arial"/>
            </a:endParaRPr>
          </a:p>
        </p:txBody>
      </p:sp>
      <p:sp>
        <p:nvSpPr>
          <p:cNvPr id="41" name="Shape 41"/>
          <p:cNvSpPr txBox="1">
            <a:spLocks noGrp="1"/>
          </p:cNvSpPr>
          <p:nvPr>
            <p:ph type="title" idx="4294967295"/>
          </p:nvPr>
        </p:nvSpPr>
        <p:spPr>
          <a:xfrm>
            <a:off x="6632994" y="5692841"/>
            <a:ext cx="4630357" cy="764345"/>
          </a:xfrm>
          <a:prstGeom prst="rect">
            <a:avLst/>
          </a:prstGeom>
          <a:noFill/>
          <a:ln>
            <a:noFill/>
          </a:ln>
        </p:spPr>
        <p:txBody>
          <a:bodyPr vert="horz" lIns="34291" tIns="34291" rIns="34291" bIns="34291" rtlCol="0" anchor="ctr" anchorCtr="0">
            <a:noAutofit/>
          </a:bodyPr>
          <a:lstStyle/>
          <a:p>
            <a:pPr>
              <a:lnSpc>
                <a:spcPct val="120000"/>
              </a:lnSpc>
              <a:spcBef>
                <a:spcPts val="0"/>
              </a:spcBef>
            </a:pPr>
            <a:r>
              <a:rPr lang="en-US" sz="1200" dirty="0">
                <a:latin typeface="Arial"/>
                <a:ea typeface="Arial"/>
                <a:cs typeface="Arial"/>
                <a:sym typeface="Arial"/>
              </a:rPr>
              <a:t>Hillis, Heath, and St. John, 2005. Analysis and visualization of tree space. Systematic Biology 54(3): 471-482.</a:t>
            </a:r>
          </a:p>
        </p:txBody>
      </p:sp>
      <p:sp>
        <p:nvSpPr>
          <p:cNvPr id="42" name="Shape 42"/>
          <p:cNvSpPr txBox="1"/>
          <p:nvPr/>
        </p:nvSpPr>
        <p:spPr>
          <a:xfrm>
            <a:off x="1344065" y="2273389"/>
            <a:ext cx="3923011" cy="4148439"/>
          </a:xfrm>
          <a:prstGeom prst="rect">
            <a:avLst/>
          </a:prstGeom>
          <a:noFill/>
          <a:ln>
            <a:noFill/>
          </a:ln>
        </p:spPr>
        <p:txBody>
          <a:bodyPr lIns="34291" tIns="34291" rIns="34291" bIns="34291" anchor="t" anchorCtr="0">
            <a:noAutofit/>
          </a:bodyPr>
          <a:lstStyle/>
          <a:p>
            <a:pPr marL="576538" indent="-457167">
              <a:lnSpc>
                <a:spcPct val="120089"/>
              </a:lnSpc>
              <a:buClr>
                <a:schemeClr val="tx1"/>
              </a:buClr>
              <a:buSzPct val="100358"/>
              <a:buFont typeface="Arial" panose="020B0604020202020204" pitchFamily="34" charset="0"/>
              <a:buChar char="•"/>
            </a:pPr>
            <a:r>
              <a:rPr lang="en-US" sz="2400" dirty="0">
                <a:latin typeface="Arial"/>
                <a:ea typeface="Arial"/>
                <a:cs typeface="Arial"/>
                <a:sym typeface="Arial"/>
              </a:rPr>
              <a:t>Explore tree islands</a:t>
            </a:r>
          </a:p>
          <a:p>
            <a:pPr marL="576538" indent="-457167">
              <a:lnSpc>
                <a:spcPct val="120089"/>
              </a:lnSpc>
              <a:spcBef>
                <a:spcPts val="507"/>
              </a:spcBef>
              <a:buClr>
                <a:schemeClr val="tx1"/>
              </a:buClr>
              <a:buSzPct val="100358"/>
              <a:buFont typeface="Arial" panose="020B0604020202020204" pitchFamily="34" charset="0"/>
              <a:buChar char="•"/>
            </a:pPr>
            <a:r>
              <a:rPr lang="en-US" sz="2400" dirty="0">
                <a:latin typeface="Arial"/>
                <a:ea typeface="Arial"/>
                <a:cs typeface="Arial"/>
                <a:sym typeface="Arial"/>
              </a:rPr>
              <a:t>Compare bootstrap and Bayesian results</a:t>
            </a:r>
          </a:p>
          <a:p>
            <a:pPr marL="576538" indent="-457167">
              <a:lnSpc>
                <a:spcPct val="120089"/>
              </a:lnSpc>
              <a:spcBef>
                <a:spcPts val="507"/>
              </a:spcBef>
              <a:buClr>
                <a:schemeClr val="tx1"/>
              </a:buClr>
              <a:buSzPct val="100358"/>
              <a:buFont typeface="Arial" panose="020B0604020202020204" pitchFamily="34" charset="0"/>
              <a:buChar char="•"/>
            </a:pPr>
            <a:r>
              <a:rPr lang="en-US" sz="2400" dirty="0">
                <a:latin typeface="Arial"/>
                <a:ea typeface="Arial"/>
                <a:cs typeface="Arial"/>
                <a:sym typeface="Arial"/>
              </a:rPr>
              <a:t>Compare trees obtained from different genes</a:t>
            </a:r>
          </a:p>
          <a:p>
            <a:pPr marL="576538" indent="-457167">
              <a:lnSpc>
                <a:spcPct val="120089"/>
              </a:lnSpc>
              <a:spcBef>
                <a:spcPts val="507"/>
              </a:spcBef>
              <a:buClr>
                <a:schemeClr val="tx1"/>
              </a:buClr>
              <a:buSzPct val="100358"/>
              <a:buFont typeface="Arial" panose="020B0604020202020204" pitchFamily="34" charset="0"/>
              <a:buChar char="•"/>
            </a:pPr>
            <a:r>
              <a:rPr lang="en-US" sz="2400" dirty="0">
                <a:latin typeface="Arial"/>
                <a:ea typeface="Arial"/>
                <a:cs typeface="Arial"/>
                <a:sym typeface="Arial"/>
              </a:rPr>
              <a:t>Compare independent runs in a Bayesian analysis</a:t>
            </a:r>
          </a:p>
        </p:txBody>
      </p:sp>
      <p:pic>
        <p:nvPicPr>
          <p:cNvPr id="43" name="Shape 43"/>
          <p:cNvPicPr preferRelativeResize="0"/>
          <p:nvPr/>
        </p:nvPicPr>
        <p:blipFill>
          <a:blip r:embed="rId3">
            <a:alphaModFix/>
          </a:blip>
          <a:stretch>
            <a:fillRect/>
          </a:stretch>
        </p:blipFill>
        <p:spPr>
          <a:xfrm>
            <a:off x="6632994" y="1221815"/>
            <a:ext cx="2400300" cy="2343151"/>
          </a:xfrm>
          <a:prstGeom prst="rect">
            <a:avLst/>
          </a:prstGeom>
          <a:noFill/>
          <a:ln>
            <a:noFill/>
          </a:ln>
        </p:spPr>
      </p:pic>
      <p:pic>
        <p:nvPicPr>
          <p:cNvPr id="44" name="Shape 44"/>
          <p:cNvPicPr preferRelativeResize="0"/>
          <p:nvPr/>
        </p:nvPicPr>
        <p:blipFill>
          <a:blip r:embed="rId4">
            <a:alphaModFix/>
          </a:blip>
          <a:stretch>
            <a:fillRect/>
          </a:stretch>
        </p:blipFill>
        <p:spPr>
          <a:xfrm>
            <a:off x="9134692" y="1311350"/>
            <a:ext cx="2028825" cy="2143125"/>
          </a:xfrm>
          <a:prstGeom prst="rect">
            <a:avLst/>
          </a:prstGeom>
          <a:noFill/>
          <a:ln>
            <a:noFill/>
          </a:ln>
        </p:spPr>
      </p:pic>
      <p:pic>
        <p:nvPicPr>
          <p:cNvPr id="45" name="Shape 45"/>
          <p:cNvPicPr preferRelativeResize="0"/>
          <p:nvPr/>
        </p:nvPicPr>
        <p:blipFill>
          <a:blip r:embed="rId5">
            <a:alphaModFix/>
          </a:blip>
          <a:stretch>
            <a:fillRect/>
          </a:stretch>
        </p:blipFill>
        <p:spPr>
          <a:xfrm>
            <a:off x="6524849" y="3559251"/>
            <a:ext cx="2924167" cy="2133584"/>
          </a:xfrm>
          <a:prstGeom prst="rect">
            <a:avLst/>
          </a:prstGeom>
          <a:noFill/>
          <a:ln>
            <a:noFill/>
          </a:ln>
        </p:spPr>
      </p:pic>
      <p:pic>
        <p:nvPicPr>
          <p:cNvPr id="46" name="Shape 46"/>
          <p:cNvPicPr preferRelativeResize="0"/>
          <p:nvPr/>
        </p:nvPicPr>
        <p:blipFill>
          <a:blip r:embed="rId6">
            <a:alphaModFix/>
          </a:blip>
          <a:stretch>
            <a:fillRect/>
          </a:stretch>
        </p:blipFill>
        <p:spPr>
          <a:xfrm>
            <a:off x="9468068" y="3521142"/>
            <a:ext cx="1695443" cy="1743053"/>
          </a:xfrm>
          <a:prstGeom prst="rect">
            <a:avLst/>
          </a:prstGeom>
          <a:noFill/>
          <a:ln>
            <a:noFill/>
          </a:ln>
        </p:spPr>
      </p:pic>
    </p:spTree>
    <p:extLst>
      <p:ext uri="{BB962C8B-B14F-4D97-AF65-F5344CB8AC3E}">
        <p14:creationId xmlns:p14="http://schemas.microsoft.com/office/powerpoint/2010/main" val="192649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21921</TotalTime>
  <Words>2362</Words>
  <Application>Microsoft Office PowerPoint</Application>
  <PresentationFormat>Widescreen</PresentationFormat>
  <Paragraphs>424</Paragraphs>
  <Slides>78</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Calibri Light</vt:lpstr>
      <vt:lpstr>Cambria Math</vt:lpstr>
      <vt:lpstr>Courier New</vt:lpstr>
      <vt:lpstr>Gill Sans</vt:lpstr>
      <vt:lpstr>Helvetica</vt:lpstr>
      <vt:lpstr>Office Theme</vt:lpstr>
      <vt:lpstr>TreeScaper: Using Networks to Explore, Quantify, and Summarize Phylogenetic Tree Space</vt:lpstr>
      <vt:lpstr>The Team</vt:lpstr>
      <vt:lpstr>Part 1  Non-Linear Dimensionality Reduction in TreeScaper</vt:lpstr>
      <vt:lpstr>Tree Sets</vt:lpstr>
      <vt:lpstr>Summarizing Tree Sets</vt:lpstr>
      <vt:lpstr>Summarizing Tree Sets</vt:lpstr>
      <vt:lpstr>Summarizing Tree Sets</vt:lpstr>
      <vt:lpstr>Summarizing Tree Sets</vt:lpstr>
      <vt:lpstr>Hillis, Heath, and St. John, 2005. Analysis and visualization of tree space. Systematic Biology 54(3): 471-482.</vt:lpstr>
      <vt:lpstr>Our Contribution</vt:lpstr>
      <vt:lpstr>Phylogenetic Bipartitions</vt:lpstr>
      <vt:lpstr>Plot Trees as a  “Phylogenetic Landscape”</vt:lpstr>
      <vt:lpstr>Plot Trees as a  “Phylogenetic Landscape”</vt:lpstr>
      <vt:lpstr>Principle Components Analysis</vt:lpstr>
      <vt:lpstr>Multidimensional Scaling</vt:lpstr>
      <vt:lpstr>Non-Linear Dimensionality Reduction</vt:lpstr>
      <vt:lpstr>TreeScaper NLDR</vt:lpstr>
      <vt:lpstr>TreeScaper NLDR</vt:lpstr>
      <vt:lpstr>Example Analysis</vt:lpstr>
      <vt:lpstr>PowerPoint Presentation</vt:lpstr>
      <vt:lpstr>Projections in 2D Bootstrap Trees from 15 mtDNA Genes</vt:lpstr>
      <vt:lpstr>PowerPoint Presentation</vt:lpstr>
      <vt:lpstr>Both Measures Are Useful</vt:lpstr>
      <vt:lpstr>PowerPoint Presentation</vt:lpstr>
      <vt:lpstr>PowerPoint Presentation</vt:lpstr>
      <vt:lpstr>Is 3D Needed?</vt:lpstr>
      <vt:lpstr>PowerPoint Presentation</vt:lpstr>
      <vt:lpstr>Projection in 3D Bootstrap Trees from 15 mtDNA Genes</vt:lpstr>
      <vt:lpstr>Projections in 3D Bootstrap Trees from 15 mtDNA Genes</vt:lpstr>
      <vt:lpstr>Part 2  Network Community Detection Methods in TreeScaper</vt:lpstr>
      <vt:lpstr>Networks</vt:lpstr>
      <vt:lpstr>Biological Networks</vt:lpstr>
      <vt:lpstr>Social Networks:  Community Detection</vt:lpstr>
      <vt:lpstr>Summarizing Tree Sets</vt:lpstr>
      <vt:lpstr>A New Approach: Phylogenetic Networks</vt:lpstr>
      <vt:lpstr>Networks of Trees</vt:lpstr>
      <vt:lpstr>Networks of Trees: Community Detection</vt:lpstr>
      <vt:lpstr>Networks of Bipartitions</vt:lpstr>
      <vt:lpstr>PowerPoint Presentation</vt:lpstr>
      <vt:lpstr>PowerPoint Presentation</vt:lpstr>
      <vt:lpstr>Bipartition Covariances</vt:lpstr>
      <vt:lpstr>Bipartition Covariances</vt:lpstr>
      <vt:lpstr>Bipartition Covariances</vt:lpstr>
      <vt:lpstr>Networks of Bipartitions: Covariance Edge Weights</vt:lpstr>
      <vt:lpstr>PowerPoint Presentation</vt:lpstr>
      <vt:lpstr>Networks of Bipartitions: Community Detection</vt:lpstr>
      <vt:lpstr>Method for Community Detection</vt:lpstr>
      <vt:lpstr>Method for Community Detection</vt:lpstr>
      <vt:lpstr>Example: Simulation Experiment</vt:lpstr>
      <vt:lpstr>Example: Simulation Experiment</vt:lpstr>
      <vt:lpstr>Consensus Tree Contains Misleading Information</vt:lpstr>
      <vt:lpstr>Network of Bipartitions</vt:lpstr>
      <vt:lpstr>Networks of Bipartitions (in Cytoscape!)</vt:lpstr>
      <vt:lpstr>Topology Based Community Detection</vt:lpstr>
      <vt:lpstr>Networks Detect Strong Conflict</vt:lpstr>
      <vt:lpstr>Variation of Branch Length</vt:lpstr>
      <vt:lpstr>Example: Empirical Data</vt:lpstr>
      <vt:lpstr>Topology-based Network Analysis</vt:lpstr>
      <vt:lpstr>Bipartition-based Network Analysis</vt:lpstr>
      <vt:lpstr>Other Network Visualizations</vt:lpstr>
      <vt:lpstr>Other Network Visualizations</vt:lpstr>
      <vt:lpstr>Network Visualizations</vt:lpstr>
      <vt:lpstr>Assessing Model Fit</vt:lpstr>
      <vt:lpstr>The “Perfect Case”: 50 Trees</vt:lpstr>
      <vt:lpstr>The “Perfect Case”: 50 Trees</vt:lpstr>
      <vt:lpstr>The Network</vt:lpstr>
      <vt:lpstr>Calculating the Hamiltonian</vt:lpstr>
      <vt:lpstr>Calculating the Hamiltonian</vt:lpstr>
      <vt:lpstr>Hamiltonian Minimum</vt:lpstr>
      <vt:lpstr>TreeScaper Software</vt:lpstr>
      <vt:lpstr>Finding the Natural Community Structure</vt:lpstr>
      <vt:lpstr>Tree Sets</vt:lpstr>
      <vt:lpstr>Summarizing Tree Sets</vt:lpstr>
      <vt:lpstr>PowerPoint Presentation</vt:lpstr>
      <vt:lpstr>PowerPoint Presentation</vt:lpstr>
      <vt:lpstr>PowerPoint Presentation</vt:lpstr>
      <vt:lpstr>Method for Community Detection</vt:lpstr>
      <vt:lpstr>Non Linear Dimensionality Reduction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Jeremy Ash</dc:creator>
  <cp:lastModifiedBy>Jeremy Ash</cp:lastModifiedBy>
  <cp:revision>109</cp:revision>
  <dcterms:created xsi:type="dcterms:W3CDTF">2016-12-18T02:04:05Z</dcterms:created>
  <dcterms:modified xsi:type="dcterms:W3CDTF">2017-01-07T15:37:10Z</dcterms:modified>
</cp:coreProperties>
</file>